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9" r:id="rId2"/>
    <p:sldId id="260" r:id="rId3"/>
    <p:sldId id="261" r:id="rId4"/>
    <p:sldId id="262" r:id="rId5"/>
    <p:sldId id="268" r:id="rId6"/>
    <p:sldId id="263" r:id="rId7"/>
    <p:sldId id="264" r:id="rId8"/>
    <p:sldId id="265" r:id="rId9"/>
    <p:sldId id="266" r:id="rId10"/>
    <p:sldId id="267" r:id="rId11"/>
    <p:sldId id="284" r:id="rId12"/>
    <p:sldId id="269" r:id="rId13"/>
    <p:sldId id="256" r:id="rId14"/>
    <p:sldId id="272" r:id="rId15"/>
    <p:sldId id="273" r:id="rId16"/>
    <p:sldId id="257" r:id="rId17"/>
    <p:sldId id="276" r:id="rId18"/>
    <p:sldId id="258" r:id="rId19"/>
    <p:sldId id="283" r:id="rId20"/>
    <p:sldId id="282" r:id="rId21"/>
    <p:sldId id="270"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316" autoAdjust="0"/>
  </p:normalViewPr>
  <p:slideViewPr>
    <p:cSldViewPr>
      <p:cViewPr varScale="1">
        <p:scale>
          <a:sx n="70" d="100"/>
          <a:sy n="70" d="100"/>
        </p:scale>
        <p:origin x="-90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B583F52-6081-480C-9B0D-1346A0A2E23F}" type="datetimeFigureOut">
              <a:rPr lang="en-US" smtClean="0"/>
              <a:t>5/24/2013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AFB1B83-C3AE-4B4F-B0BB-744158D181E0}"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90000"/>
              </a:lnSpc>
            </a:pPr>
            <a:r>
              <a:rPr lang="en-US" sz="1200" dirty="0" smtClean="0"/>
              <a:t>-The end of the Cold War and Russia’s willingness to join the US in opposing Iraq created an unprecedented level of international cooperation</a:t>
            </a:r>
          </a:p>
          <a:p>
            <a:pPr>
              <a:lnSpc>
                <a:spcPct val="90000"/>
              </a:lnSpc>
            </a:pPr>
            <a:r>
              <a:rPr lang="en-US" sz="1200" dirty="0" smtClean="0"/>
              <a:t>-The United Nations adopted resolutions condemning Iraq and authorizing the use of force</a:t>
            </a:r>
          </a:p>
          <a:p>
            <a:pPr>
              <a:lnSpc>
                <a:spcPct val="90000"/>
              </a:lnSpc>
            </a:pPr>
            <a:r>
              <a:rPr lang="en-US" sz="1200" dirty="0" smtClean="0"/>
              <a:t>-Thirty-six countries (as well as Kuwait) contributed forces</a:t>
            </a:r>
          </a:p>
        </p:txBody>
      </p:sp>
      <p:sp>
        <p:nvSpPr>
          <p:cNvPr id="4" name="Slide Number Placeholder 3"/>
          <p:cNvSpPr>
            <a:spLocks noGrp="1"/>
          </p:cNvSpPr>
          <p:nvPr>
            <p:ph type="sldNum" sz="quarter" idx="10"/>
          </p:nvPr>
        </p:nvSpPr>
        <p:spPr/>
        <p:txBody>
          <a:bodyPr/>
          <a:lstStyle/>
          <a:p>
            <a:fld id="{7AFB1B83-C3AE-4B4F-B0BB-744158D181E0}" type="slidenum">
              <a:rPr lang="en-US" smtClean="0"/>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E864BB8-7D12-425B-B28B-D82F9AB3D07C}" type="datetimeFigureOut">
              <a:rPr lang="en-US" smtClean="0"/>
              <a:pPr/>
              <a:t>5/24/2013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2F594F-3B65-40B4-A2F5-4553DB684ED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864BB8-7D12-425B-B28B-D82F9AB3D07C}" type="datetimeFigureOut">
              <a:rPr lang="en-US" smtClean="0"/>
              <a:pPr/>
              <a:t>5/24/2013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2F594F-3B65-40B4-A2F5-4553DB684ED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864BB8-7D12-425B-B28B-D82F9AB3D07C}" type="datetimeFigureOut">
              <a:rPr lang="en-US" smtClean="0"/>
              <a:pPr/>
              <a:t>5/24/2013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2F594F-3B65-40B4-A2F5-4553DB684EDF}"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B3543778-0877-4048-9CF8-86326B5520E9}"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endParaRPr lang="en-U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endParaRPr lang="en-US"/>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118E1DF1-F869-448F-A89F-7573F7A721CD}"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864BB8-7D12-425B-B28B-D82F9AB3D07C}" type="datetimeFigureOut">
              <a:rPr lang="en-US" smtClean="0"/>
              <a:pPr/>
              <a:t>5/24/2013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2F594F-3B65-40B4-A2F5-4553DB684ED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864BB8-7D12-425B-B28B-D82F9AB3D07C}" type="datetimeFigureOut">
              <a:rPr lang="en-US" smtClean="0"/>
              <a:pPr/>
              <a:t>5/24/2013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2F594F-3B65-40B4-A2F5-4553DB684ED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E864BB8-7D12-425B-B28B-D82F9AB3D07C}" type="datetimeFigureOut">
              <a:rPr lang="en-US" smtClean="0"/>
              <a:pPr/>
              <a:t>5/24/2013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2F594F-3B65-40B4-A2F5-4553DB684ED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E864BB8-7D12-425B-B28B-D82F9AB3D07C}" type="datetimeFigureOut">
              <a:rPr lang="en-US" smtClean="0"/>
              <a:pPr/>
              <a:t>5/24/2013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2F594F-3B65-40B4-A2F5-4553DB684ED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864BB8-7D12-425B-B28B-D82F9AB3D07C}" type="datetimeFigureOut">
              <a:rPr lang="en-US" smtClean="0"/>
              <a:pPr/>
              <a:t>5/24/2013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2F594F-3B65-40B4-A2F5-4553DB684ED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864BB8-7D12-425B-B28B-D82F9AB3D07C}" type="datetimeFigureOut">
              <a:rPr lang="en-US" smtClean="0"/>
              <a:pPr/>
              <a:t>5/24/2013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2F594F-3B65-40B4-A2F5-4553DB684ED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864BB8-7D12-425B-B28B-D82F9AB3D07C}" type="datetimeFigureOut">
              <a:rPr lang="en-US" smtClean="0"/>
              <a:pPr/>
              <a:t>5/24/2013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2F594F-3B65-40B4-A2F5-4553DB684ED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864BB8-7D12-425B-B28B-D82F9AB3D07C}" type="datetimeFigureOut">
              <a:rPr lang="en-US" smtClean="0"/>
              <a:pPr/>
              <a:t>5/24/2013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2F594F-3B65-40B4-A2F5-4553DB684ED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33CC"/>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864BB8-7D12-425B-B28B-D82F9AB3D07C}" type="datetimeFigureOut">
              <a:rPr lang="en-US" smtClean="0"/>
              <a:pPr/>
              <a:t>5/24/2013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2F594F-3B65-40B4-A2F5-4553DB684ED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Video%20clips/Reagan%20asks%20Gorbachev%20to%20_Tear%20Down%20This%20Wall_.mp4" TargetMode="Externa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838200"/>
            <a:ext cx="8458200" cy="5287963"/>
          </a:xfrm>
          <a:solidFill>
            <a:schemeClr val="bg1"/>
          </a:solidFill>
        </p:spPr>
        <p:txBody>
          <a:bodyPr/>
          <a:lstStyle/>
          <a:p>
            <a:pPr marL="514350" indent="-514350">
              <a:buAutoNum type="arabicParenR"/>
            </a:pPr>
            <a:r>
              <a:rPr lang="en-US" sz="3600" dirty="0" smtClean="0"/>
              <a:t>End of the Cold War</a:t>
            </a:r>
          </a:p>
          <a:p>
            <a:pPr marL="514350" indent="-514350">
              <a:buAutoNum type="arabicParenR"/>
            </a:pPr>
            <a:endParaRPr lang="en-US" dirty="0"/>
          </a:p>
          <a:p>
            <a:pPr marL="514350" indent="-514350">
              <a:buAutoNum type="arabicParenR"/>
            </a:pPr>
            <a:endParaRPr lang="en-US" dirty="0" smtClean="0"/>
          </a:p>
          <a:p>
            <a:pPr marL="514350" indent="-514350">
              <a:buAutoNum type="arabicParenR"/>
            </a:pPr>
            <a:endParaRPr lang="en-US" dirty="0"/>
          </a:p>
          <a:p>
            <a:pPr marL="514350" indent="-514350">
              <a:buAutoNum type="arabicParenR"/>
            </a:pPr>
            <a:r>
              <a:rPr lang="en-US" sz="3600" dirty="0" smtClean="0"/>
              <a:t>Persian Gulf War /</a:t>
            </a:r>
          </a:p>
          <a:p>
            <a:pPr marL="514350" indent="-514350">
              <a:buNone/>
            </a:pPr>
            <a:r>
              <a:rPr lang="en-US" sz="3600" dirty="0" smtClean="0"/>
              <a:t>Operation Desert Storm</a:t>
            </a:r>
            <a:endParaRPr lang="en-US" sz="3600" dirty="0"/>
          </a:p>
        </p:txBody>
      </p:sp>
      <p:pic>
        <p:nvPicPr>
          <p:cNvPr id="1026" name="Picture 2" descr="http://www.ucalgary.ca/news/files/news/images/content_berlin_wall.jpg"/>
          <p:cNvPicPr>
            <a:picLocks noChangeAspect="1" noChangeArrowheads="1"/>
          </p:cNvPicPr>
          <p:nvPr/>
        </p:nvPicPr>
        <p:blipFill>
          <a:blip r:embed="rId2" cstate="print"/>
          <a:srcRect/>
          <a:stretch>
            <a:fillRect/>
          </a:stretch>
        </p:blipFill>
        <p:spPr bwMode="auto">
          <a:xfrm>
            <a:off x="4876799" y="533400"/>
            <a:ext cx="3822573" cy="2895600"/>
          </a:xfrm>
          <a:prstGeom prst="rect">
            <a:avLst/>
          </a:prstGeom>
          <a:noFill/>
        </p:spPr>
      </p:pic>
      <p:pic>
        <p:nvPicPr>
          <p:cNvPr id="1028" name="Picture 4" descr="http://www.historyguy.com/gulf_war_troops.jpg"/>
          <p:cNvPicPr>
            <a:picLocks noChangeAspect="1" noChangeArrowheads="1"/>
          </p:cNvPicPr>
          <p:nvPr/>
        </p:nvPicPr>
        <p:blipFill>
          <a:blip r:embed="rId3" cstate="print"/>
          <a:srcRect/>
          <a:stretch>
            <a:fillRect/>
          </a:stretch>
        </p:blipFill>
        <p:spPr bwMode="auto">
          <a:xfrm>
            <a:off x="4948265" y="3810000"/>
            <a:ext cx="3967135" cy="2811463"/>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solidFill>
            <a:schemeClr val="bg1"/>
          </a:solidFill>
        </p:spPr>
        <p:txBody>
          <a:bodyPr/>
          <a:lstStyle/>
          <a:p>
            <a:r>
              <a:rPr lang="en-US" dirty="0"/>
              <a:t>Post-Cold War Environment</a:t>
            </a:r>
          </a:p>
        </p:txBody>
      </p:sp>
      <p:sp>
        <p:nvSpPr>
          <p:cNvPr id="144387" name="Rectangle 3"/>
          <p:cNvSpPr>
            <a:spLocks noGrp="1" noChangeArrowheads="1"/>
          </p:cNvSpPr>
          <p:nvPr>
            <p:ph type="body" sz="half" idx="1"/>
          </p:nvPr>
        </p:nvSpPr>
        <p:spPr>
          <a:xfrm>
            <a:off x="457200" y="1874838"/>
            <a:ext cx="3581400" cy="4525962"/>
          </a:xfrm>
          <a:solidFill>
            <a:schemeClr val="bg1"/>
          </a:solidFill>
          <a:ln>
            <a:solidFill>
              <a:schemeClr val="tx1"/>
            </a:solidFill>
          </a:ln>
        </p:spPr>
        <p:txBody>
          <a:bodyPr/>
          <a:lstStyle/>
          <a:p>
            <a:pPr>
              <a:lnSpc>
                <a:spcPct val="90000"/>
              </a:lnSpc>
            </a:pPr>
            <a:r>
              <a:rPr lang="en-US" sz="2000" dirty="0"/>
              <a:t>Cold War threats were potentially catastrophic but they were also measurable and somewhat predictable</a:t>
            </a:r>
          </a:p>
          <a:p>
            <a:pPr>
              <a:lnSpc>
                <a:spcPct val="90000"/>
              </a:lnSpc>
            </a:pPr>
            <a:r>
              <a:rPr lang="en-US" sz="2000" dirty="0"/>
              <a:t>The </a:t>
            </a:r>
            <a:r>
              <a:rPr lang="en-US" sz="2000" dirty="0" smtClean="0"/>
              <a:t>desire </a:t>
            </a:r>
            <a:r>
              <a:rPr lang="en-US" sz="2000" dirty="0"/>
              <a:t>to avoid </a:t>
            </a:r>
            <a:r>
              <a:rPr lang="en-US" sz="2000" dirty="0" smtClean="0"/>
              <a:t>confrontation  with the USSR had </a:t>
            </a:r>
            <a:r>
              <a:rPr lang="en-US" sz="2000" dirty="0"/>
              <a:t>provided a certain degree of order and stability</a:t>
            </a:r>
          </a:p>
          <a:p>
            <a:pPr>
              <a:lnSpc>
                <a:spcPct val="90000"/>
              </a:lnSpc>
            </a:pPr>
            <a:r>
              <a:rPr lang="en-US" sz="2000" dirty="0"/>
              <a:t>The post Cold War period was much more </a:t>
            </a:r>
            <a:r>
              <a:rPr lang="en-US" sz="2000" dirty="0" smtClean="0"/>
              <a:t>vague </a:t>
            </a:r>
            <a:r>
              <a:rPr lang="en-US" sz="2000" dirty="0"/>
              <a:t>and uncertain and many new threats emerged</a:t>
            </a:r>
          </a:p>
        </p:txBody>
      </p:sp>
      <p:sp>
        <p:nvSpPr>
          <p:cNvPr id="144388" name="Rectangle 4"/>
          <p:cNvSpPr>
            <a:spLocks noChangeArrowheads="1"/>
          </p:cNvSpPr>
          <p:nvPr/>
        </p:nvSpPr>
        <p:spPr bwMode="auto">
          <a:xfrm>
            <a:off x="4343400" y="4038600"/>
            <a:ext cx="4495800" cy="2667000"/>
          </a:xfrm>
          <a:prstGeom prst="rect">
            <a:avLst/>
          </a:prstGeom>
          <a:solidFill>
            <a:schemeClr val="bg1"/>
          </a:solidFill>
          <a:ln w="9525">
            <a:solidFill>
              <a:schemeClr val="tx1"/>
            </a:solidFill>
            <a:miter lim="800000"/>
            <a:headEnd/>
            <a:tailEnd/>
          </a:ln>
          <a:effectLst/>
        </p:spPr>
        <p:txBody>
          <a:bodyPr anchor="ctr"/>
          <a:lstStyle/>
          <a:p>
            <a:pPr algn="ctr"/>
            <a:r>
              <a:rPr lang="en-US" sz="2000" dirty="0">
                <a:solidFill>
                  <a:schemeClr val="tx2"/>
                </a:solidFill>
              </a:rPr>
              <a:t>CIA Director James Woolsey described the post-Cold War environment by saying, “We have slain a large dragon (the U.S.S.R.) — but we now live in a jungle filled with a bewildering variety of poisonous snakes. In many ways, the dragon was easier to keep track of.”</a:t>
            </a:r>
            <a:br>
              <a:rPr lang="en-US" sz="2000" dirty="0">
                <a:solidFill>
                  <a:schemeClr val="tx2"/>
                </a:solidFill>
              </a:rPr>
            </a:br>
            <a:endParaRPr lang="en-US" sz="2000" dirty="0">
              <a:solidFill>
                <a:schemeClr val="tx2"/>
              </a:solidFill>
            </a:endParaRPr>
          </a:p>
        </p:txBody>
      </p:sp>
      <p:pic>
        <p:nvPicPr>
          <p:cNvPr id="144389" name="Picture 5" descr="woolsey-web"/>
          <p:cNvPicPr>
            <a:picLocks noGrp="1" noChangeAspect="1" noChangeArrowheads="1"/>
          </p:cNvPicPr>
          <p:nvPr>
            <p:ph sz="half" idx="2"/>
          </p:nvPr>
        </p:nvPicPr>
        <p:blipFill>
          <a:blip r:embed="rId2" cstate="print"/>
          <a:srcRect/>
          <a:stretch>
            <a:fillRect/>
          </a:stretch>
        </p:blipFill>
        <p:spPr>
          <a:xfrm>
            <a:off x="5867400" y="1600200"/>
            <a:ext cx="1866900" cy="2222500"/>
          </a:xfrm>
          <a:noFill/>
          <a:ln>
            <a:solidFill>
              <a:schemeClr val="tx1"/>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44387">
                                            <p:txEl>
                                              <p:pRg st="0" end="0"/>
                                            </p:txEl>
                                          </p:spTgt>
                                        </p:tgtEl>
                                        <p:attrNameLst>
                                          <p:attrName>style.visibility</p:attrName>
                                        </p:attrNameLst>
                                      </p:cBhvr>
                                      <p:to>
                                        <p:strVal val="visible"/>
                                      </p:to>
                                    </p:set>
                                    <p:animEffect transition="in" filter="blinds(horizontal)">
                                      <p:cBhvr>
                                        <p:cTn id="7" dur="500"/>
                                        <p:tgtEl>
                                          <p:spTgt spid="1443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44387">
                                            <p:txEl>
                                              <p:pRg st="1" end="1"/>
                                            </p:txEl>
                                          </p:spTgt>
                                        </p:tgtEl>
                                        <p:attrNameLst>
                                          <p:attrName>style.visibility</p:attrName>
                                        </p:attrNameLst>
                                      </p:cBhvr>
                                      <p:to>
                                        <p:strVal val="visible"/>
                                      </p:to>
                                    </p:set>
                                    <p:animEffect transition="in" filter="box(in)">
                                      <p:cBhvr>
                                        <p:cTn id="12" dur="500"/>
                                        <p:tgtEl>
                                          <p:spTgt spid="14438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44387">
                                            <p:txEl>
                                              <p:pRg st="2" end="2"/>
                                            </p:txEl>
                                          </p:spTgt>
                                        </p:tgtEl>
                                        <p:attrNameLst>
                                          <p:attrName>style.visibility</p:attrName>
                                        </p:attrNameLst>
                                      </p:cBhvr>
                                      <p:to>
                                        <p:strVal val="visible"/>
                                      </p:to>
                                    </p:set>
                                    <p:animEffect transition="in" filter="blinds(horizontal)">
                                      <p:cBhvr>
                                        <p:cTn id="17" dur="500"/>
                                        <p:tgtEl>
                                          <p:spTgt spid="14438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144388">
                                            <p:txEl>
                                              <p:pRg st="0" end="0"/>
                                            </p:txEl>
                                          </p:spTgt>
                                        </p:tgtEl>
                                        <p:attrNameLst>
                                          <p:attrName>style.visibility</p:attrName>
                                        </p:attrNameLst>
                                      </p:cBhvr>
                                      <p:to>
                                        <p:strVal val="visible"/>
                                      </p:to>
                                    </p:set>
                                    <p:animEffect transition="in" filter="box(in)">
                                      <p:cBhvr>
                                        <p:cTn id="22" dur="500"/>
                                        <p:tgtEl>
                                          <p:spTgt spid="14438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9218" name="Picture 2" descr="http://25.media.tumblr.com/tumblr_lmud3xg7GL1qesvj1o1_400.jpg"/>
          <p:cNvPicPr>
            <a:picLocks noChangeAspect="1" noChangeArrowheads="1"/>
          </p:cNvPicPr>
          <p:nvPr/>
        </p:nvPicPr>
        <p:blipFill>
          <a:blip r:embed="rId2" cstate="print"/>
          <a:srcRect/>
          <a:stretch>
            <a:fillRect/>
          </a:stretch>
        </p:blipFill>
        <p:spPr bwMode="auto">
          <a:xfrm>
            <a:off x="228600" y="518158"/>
            <a:ext cx="8534400" cy="565404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solidFill>
            <a:schemeClr val="bg1"/>
          </a:solidFill>
        </p:spPr>
        <p:txBody>
          <a:bodyPr/>
          <a:lstStyle/>
          <a:p>
            <a:r>
              <a:rPr lang="en-US" dirty="0" smtClean="0"/>
              <a:t>Tragedy in Tiananmen Square</a:t>
            </a:r>
            <a:endParaRPr lang="en-US" dirty="0"/>
          </a:p>
        </p:txBody>
      </p:sp>
      <p:sp>
        <p:nvSpPr>
          <p:cNvPr id="6" name="Content Placeholder 5"/>
          <p:cNvSpPr>
            <a:spLocks noGrp="1"/>
          </p:cNvSpPr>
          <p:nvPr>
            <p:ph idx="1"/>
          </p:nvPr>
        </p:nvSpPr>
        <p:spPr>
          <a:solidFill>
            <a:schemeClr val="bg1"/>
          </a:solidFill>
        </p:spPr>
        <p:txBody>
          <a:bodyPr>
            <a:normAutofit fontScale="85000" lnSpcReduction="10000"/>
          </a:bodyPr>
          <a:lstStyle/>
          <a:p>
            <a:r>
              <a:rPr lang="en-US" dirty="0" smtClean="0"/>
              <a:t>China was determined to stay communist</a:t>
            </a:r>
          </a:p>
          <a:p>
            <a:pPr lvl="1"/>
            <a:r>
              <a:rPr lang="en-US" dirty="0" smtClean="0"/>
              <a:t>had </a:t>
            </a:r>
            <a:r>
              <a:rPr lang="en-US" dirty="0"/>
              <a:t>relaxed controls on the economy, but </a:t>
            </a:r>
            <a:r>
              <a:rPr lang="en-US" dirty="0" smtClean="0"/>
              <a:t>continued to suppress </a:t>
            </a:r>
            <a:r>
              <a:rPr lang="en-US" dirty="0"/>
              <a:t>political speech and </a:t>
            </a:r>
            <a:r>
              <a:rPr lang="en-US" dirty="0" smtClean="0"/>
              <a:t>opposition to the </a:t>
            </a:r>
            <a:r>
              <a:rPr lang="en-US" dirty="0" err="1" smtClean="0"/>
              <a:t>gov’t</a:t>
            </a:r>
            <a:endParaRPr lang="en-US" dirty="0" smtClean="0"/>
          </a:p>
          <a:p>
            <a:r>
              <a:rPr lang="en-US" dirty="0" smtClean="0"/>
              <a:t>May 1989 </a:t>
            </a:r>
            <a:r>
              <a:rPr lang="en-US" dirty="0" smtClean="0">
                <a:sym typeface="Wingdings" pitchFamily="2" charset="2"/>
              </a:rPr>
              <a:t></a:t>
            </a:r>
            <a:r>
              <a:rPr lang="en-US" dirty="0" smtClean="0"/>
              <a:t> </a:t>
            </a:r>
            <a:r>
              <a:rPr lang="en-US" dirty="0"/>
              <a:t>Chinese students and workers held </a:t>
            </a:r>
            <a:r>
              <a:rPr lang="en-US" dirty="0" smtClean="0"/>
              <a:t>demonstrations for democracy in Beijing – </a:t>
            </a:r>
            <a:r>
              <a:rPr lang="en-US" dirty="0" smtClean="0"/>
              <a:t>(China’s capital)</a:t>
            </a:r>
            <a:endParaRPr lang="en-US" dirty="0" smtClean="0"/>
          </a:p>
          <a:p>
            <a:r>
              <a:rPr lang="en-US" dirty="0" smtClean="0"/>
              <a:t>In June </a:t>
            </a:r>
            <a:r>
              <a:rPr lang="en-US" dirty="0" smtClean="0">
                <a:sym typeface="Wingdings" pitchFamily="2" charset="2"/>
              </a:rPr>
              <a:t> </a:t>
            </a:r>
            <a:r>
              <a:rPr lang="en-US" dirty="0" smtClean="0"/>
              <a:t>government tanks and </a:t>
            </a:r>
            <a:r>
              <a:rPr lang="en-US" dirty="0"/>
              <a:t>soldiers </a:t>
            </a:r>
            <a:r>
              <a:rPr lang="en-US" dirty="0" smtClean="0"/>
              <a:t>stop their </a:t>
            </a:r>
            <a:r>
              <a:rPr lang="en-US" dirty="0"/>
              <a:t>protests in </a:t>
            </a:r>
            <a:r>
              <a:rPr lang="en-US" b="1" dirty="0" smtClean="0"/>
              <a:t>Tiananmen Square </a:t>
            </a:r>
            <a:endParaRPr lang="en-US" dirty="0" smtClean="0"/>
          </a:p>
          <a:p>
            <a:r>
              <a:rPr lang="en-US" dirty="0" smtClean="0"/>
              <a:t>Many people were killed, hundreds </a:t>
            </a:r>
            <a:r>
              <a:rPr lang="en-US" dirty="0"/>
              <a:t>of pro-democracy </a:t>
            </a:r>
            <a:r>
              <a:rPr lang="en-US" dirty="0" smtClean="0"/>
              <a:t>activists were arrested</a:t>
            </a:r>
          </a:p>
          <a:p>
            <a:pPr lvl="1"/>
            <a:r>
              <a:rPr lang="en-US" dirty="0" smtClean="0"/>
              <a:t>Many </a:t>
            </a:r>
            <a:r>
              <a:rPr lang="en-US" dirty="0"/>
              <a:t>were later sentenced to </a:t>
            </a:r>
            <a:r>
              <a:rPr lang="en-US" dirty="0" smtClean="0"/>
              <a:t>death</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linds(horizontal)">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linds(horizontal)">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blinds(horizontal)">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blinds(horizontal)">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blinds(horizontal)">
                                      <p:cBhvr>
                                        <p:cTn id="32"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1470025"/>
          </a:xfrm>
          <a:solidFill>
            <a:schemeClr val="bg1"/>
          </a:solidFill>
        </p:spPr>
        <p:txBody>
          <a:bodyPr/>
          <a:lstStyle/>
          <a:p>
            <a:r>
              <a:rPr lang="en-US" dirty="0" smtClean="0"/>
              <a:t>The Persian Gulf War/Operation Desert Storm </a:t>
            </a:r>
            <a:endParaRPr lang="en-US" dirty="0"/>
          </a:p>
        </p:txBody>
      </p:sp>
      <p:sp>
        <p:nvSpPr>
          <p:cNvPr id="3" name="Subtitle 2"/>
          <p:cNvSpPr>
            <a:spLocks noGrp="1"/>
          </p:cNvSpPr>
          <p:nvPr>
            <p:ph type="subTitle" idx="1"/>
          </p:nvPr>
        </p:nvSpPr>
        <p:spPr>
          <a:xfrm>
            <a:off x="762000" y="2438400"/>
            <a:ext cx="7315200" cy="762000"/>
          </a:xfrm>
          <a:solidFill>
            <a:schemeClr val="bg1"/>
          </a:solidFill>
        </p:spPr>
        <p:txBody>
          <a:bodyPr/>
          <a:lstStyle/>
          <a:p>
            <a:r>
              <a:rPr lang="en-US" dirty="0" smtClean="0">
                <a:solidFill>
                  <a:schemeClr val="tx1"/>
                </a:solidFill>
              </a:rPr>
              <a:t>January 16, 1991 </a:t>
            </a:r>
            <a:r>
              <a:rPr lang="en-US" dirty="0" smtClean="0">
                <a:solidFill>
                  <a:schemeClr val="tx1"/>
                </a:solidFill>
                <a:sym typeface="Wingdings" pitchFamily="2" charset="2"/>
              </a:rPr>
              <a:t>- February 27, 1991</a:t>
            </a:r>
            <a:endParaRPr lang="en-US" dirty="0">
              <a:solidFill>
                <a:schemeClr val="tx1"/>
              </a:solidFill>
            </a:endParaRPr>
          </a:p>
        </p:txBody>
      </p:sp>
      <p:sp>
        <p:nvSpPr>
          <p:cNvPr id="4" name="TextBox 3"/>
          <p:cNvSpPr txBox="1"/>
          <p:nvPr/>
        </p:nvSpPr>
        <p:spPr>
          <a:xfrm>
            <a:off x="914400" y="3962400"/>
            <a:ext cx="7086600" cy="1846659"/>
          </a:xfrm>
          <a:prstGeom prst="rect">
            <a:avLst/>
          </a:prstGeom>
          <a:solidFill>
            <a:schemeClr val="bg1"/>
          </a:solidFill>
        </p:spPr>
        <p:txBody>
          <a:bodyPr wrap="square" rtlCol="0">
            <a:spAutoFit/>
          </a:bodyPr>
          <a:lstStyle/>
          <a:p>
            <a:pPr marL="0" lvl="1" algn="ctr"/>
            <a:r>
              <a:rPr lang="en-US" sz="3200" dirty="0" smtClean="0"/>
              <a:t>Persian Gulf made up of: </a:t>
            </a:r>
          </a:p>
          <a:p>
            <a:pPr marL="0" lvl="1" algn="ctr"/>
            <a:r>
              <a:rPr lang="en-US" sz="3200" b="1" u="sng" dirty="0" smtClean="0"/>
              <a:t>Saudi Arabia</a:t>
            </a:r>
            <a:r>
              <a:rPr lang="en-US" sz="3200" b="1" dirty="0" smtClean="0"/>
              <a:t>, </a:t>
            </a:r>
            <a:r>
              <a:rPr lang="en-US" sz="3200" b="1" u="sng" dirty="0" smtClean="0"/>
              <a:t>Iran</a:t>
            </a:r>
            <a:r>
              <a:rPr lang="en-US" sz="3200" b="1" dirty="0" smtClean="0"/>
              <a:t>, </a:t>
            </a:r>
            <a:r>
              <a:rPr lang="en-US" sz="3200" b="1" u="sng" dirty="0" smtClean="0"/>
              <a:t>Iraq</a:t>
            </a:r>
            <a:r>
              <a:rPr lang="en-US" sz="3200" b="1" dirty="0" smtClean="0"/>
              <a:t>, </a:t>
            </a:r>
            <a:r>
              <a:rPr lang="en-US" sz="3200" b="1" u="sng" dirty="0" smtClean="0"/>
              <a:t>Kuwait</a:t>
            </a:r>
            <a:r>
              <a:rPr lang="en-US" sz="3200" b="1" dirty="0" smtClean="0"/>
              <a:t>, </a:t>
            </a:r>
            <a:r>
              <a:rPr lang="en-US" sz="3200" b="1" u="sng" dirty="0" smtClean="0"/>
              <a:t>Qatar</a:t>
            </a:r>
            <a:r>
              <a:rPr lang="en-US" sz="3200" b="1" dirty="0" smtClean="0"/>
              <a:t>, and the </a:t>
            </a:r>
            <a:r>
              <a:rPr lang="en-US" sz="3200" b="1" u="sng" dirty="0" smtClean="0"/>
              <a:t>United Arab Emirates</a:t>
            </a:r>
            <a:endParaRPr lang="en-US" sz="3200"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a:solidFill>
            <a:schemeClr val="bg1"/>
          </a:solidFill>
        </p:spPr>
        <p:txBody>
          <a:bodyPr/>
          <a:lstStyle/>
          <a:p>
            <a:r>
              <a:rPr lang="en-US" dirty="0"/>
              <a:t>The Middle East</a:t>
            </a:r>
          </a:p>
        </p:txBody>
      </p:sp>
      <p:grpSp>
        <p:nvGrpSpPr>
          <p:cNvPr id="2" name="Group 3"/>
          <p:cNvGrpSpPr>
            <a:grpSpLocks/>
          </p:cNvGrpSpPr>
          <p:nvPr/>
        </p:nvGrpSpPr>
        <p:grpSpPr bwMode="auto">
          <a:xfrm>
            <a:off x="533400" y="1219200"/>
            <a:ext cx="4287838" cy="5570538"/>
            <a:chOff x="1632" y="768"/>
            <a:chExt cx="2701" cy="3509"/>
          </a:xfrm>
        </p:grpSpPr>
        <p:pic>
          <p:nvPicPr>
            <p:cNvPr id="121860" name="Picture 4" descr="p009map2"/>
            <p:cNvPicPr>
              <a:picLocks noChangeAspect="1" noChangeArrowheads="1"/>
            </p:cNvPicPr>
            <p:nvPr/>
          </p:nvPicPr>
          <p:blipFill>
            <a:blip r:embed="rId2" cstate="print"/>
            <a:srcRect/>
            <a:stretch>
              <a:fillRect/>
            </a:stretch>
          </p:blipFill>
          <p:spPr bwMode="auto">
            <a:xfrm>
              <a:off x="1632" y="768"/>
              <a:ext cx="2701" cy="3509"/>
            </a:xfrm>
            <a:prstGeom prst="rect">
              <a:avLst/>
            </a:prstGeom>
            <a:noFill/>
            <a:ln w="9525">
              <a:solidFill>
                <a:schemeClr val="tx1"/>
              </a:solidFill>
              <a:miter lim="800000"/>
              <a:headEnd/>
              <a:tailEnd/>
            </a:ln>
          </p:spPr>
        </p:pic>
        <p:sp>
          <p:nvSpPr>
            <p:cNvPr id="121861" name="Oval 5"/>
            <p:cNvSpPr>
              <a:spLocks noChangeArrowheads="1"/>
            </p:cNvSpPr>
            <p:nvPr/>
          </p:nvSpPr>
          <p:spPr bwMode="auto">
            <a:xfrm>
              <a:off x="2784" y="1968"/>
              <a:ext cx="576" cy="576"/>
            </a:xfrm>
            <a:prstGeom prst="ellipse">
              <a:avLst/>
            </a:prstGeom>
            <a:noFill/>
            <a:ln w="76200">
              <a:solidFill>
                <a:schemeClr val="tx1"/>
              </a:solidFill>
              <a:round/>
              <a:headEnd/>
              <a:tailEnd/>
            </a:ln>
            <a:effectLst/>
          </p:spPr>
          <p:txBody>
            <a:bodyPr wrap="none" anchor="ctr"/>
            <a:lstStyle/>
            <a:p>
              <a:endParaRPr lang="en-US"/>
            </a:p>
          </p:txBody>
        </p:sp>
      </p:grpSp>
      <p:pic>
        <p:nvPicPr>
          <p:cNvPr id="121862" name="Picture 6" descr="Map of Kuwait"/>
          <p:cNvPicPr>
            <a:picLocks noGrp="1" noChangeAspect="1" noChangeArrowheads="1"/>
          </p:cNvPicPr>
          <p:nvPr>
            <p:ph idx="1"/>
          </p:nvPr>
        </p:nvPicPr>
        <p:blipFill>
          <a:blip r:embed="rId3" cstate="print"/>
          <a:srcRect/>
          <a:stretch>
            <a:fillRect/>
          </a:stretch>
        </p:blipFill>
        <p:spPr>
          <a:xfrm>
            <a:off x="5029200" y="2057400"/>
            <a:ext cx="3757613" cy="4043363"/>
          </a:xfrm>
          <a:no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solidFill>
            <a:schemeClr val="bg1"/>
          </a:solidFill>
        </p:spPr>
        <p:txBody>
          <a:bodyPr/>
          <a:lstStyle/>
          <a:p>
            <a:r>
              <a:rPr lang="en-US" dirty="0"/>
              <a:t>Background</a:t>
            </a:r>
          </a:p>
        </p:txBody>
      </p:sp>
      <p:sp>
        <p:nvSpPr>
          <p:cNvPr id="122883" name="Rectangle 3"/>
          <p:cNvSpPr>
            <a:spLocks noGrp="1" noChangeArrowheads="1"/>
          </p:cNvSpPr>
          <p:nvPr>
            <p:ph type="body" idx="1"/>
          </p:nvPr>
        </p:nvSpPr>
        <p:spPr>
          <a:xfrm>
            <a:off x="457200" y="1600200"/>
            <a:ext cx="8229600" cy="4724400"/>
          </a:xfrm>
          <a:solidFill>
            <a:schemeClr val="bg1"/>
          </a:solidFill>
        </p:spPr>
        <p:txBody>
          <a:bodyPr>
            <a:normAutofit lnSpcReduction="10000"/>
          </a:bodyPr>
          <a:lstStyle/>
          <a:p>
            <a:pPr>
              <a:lnSpc>
                <a:spcPct val="90000"/>
              </a:lnSpc>
            </a:pPr>
            <a:r>
              <a:rPr lang="en-US" sz="3000" dirty="0"/>
              <a:t>Majority of region </a:t>
            </a:r>
            <a:r>
              <a:rPr lang="en-US" sz="3000" dirty="0" smtClean="0"/>
              <a:t>controlled by </a:t>
            </a:r>
            <a:r>
              <a:rPr lang="en-US" sz="3000" dirty="0"/>
              <a:t>Britain until </a:t>
            </a:r>
            <a:r>
              <a:rPr lang="en-US" sz="3000" dirty="0" smtClean="0"/>
              <a:t>post-WWII</a:t>
            </a:r>
            <a:endParaRPr lang="en-US" sz="3000" dirty="0"/>
          </a:p>
          <a:p>
            <a:pPr>
              <a:lnSpc>
                <a:spcPct val="90000"/>
              </a:lnSpc>
            </a:pPr>
            <a:r>
              <a:rPr lang="en-US" sz="3000" dirty="0" smtClean="0"/>
              <a:t>Long-standing </a:t>
            </a:r>
            <a:r>
              <a:rPr lang="en-US" sz="3000" dirty="0"/>
              <a:t>disputes between Iraq and </a:t>
            </a:r>
            <a:r>
              <a:rPr lang="en-US" sz="3000" dirty="0" smtClean="0"/>
              <a:t>Kuwait</a:t>
            </a:r>
            <a:endParaRPr lang="en-US" sz="3000" dirty="0"/>
          </a:p>
          <a:p>
            <a:pPr lvl="1">
              <a:lnSpc>
                <a:spcPct val="90000"/>
              </a:lnSpc>
            </a:pPr>
            <a:r>
              <a:rPr lang="en-US" sz="2600" dirty="0" smtClean="0"/>
              <a:t>1) Iraq </a:t>
            </a:r>
            <a:r>
              <a:rPr lang="en-US" sz="2600" dirty="0"/>
              <a:t>argues Kuwait is an Iraqi </a:t>
            </a:r>
            <a:r>
              <a:rPr lang="en-US" sz="2600" dirty="0" smtClean="0"/>
              <a:t>province</a:t>
            </a:r>
            <a:endParaRPr lang="en-US" sz="2600" dirty="0"/>
          </a:p>
          <a:p>
            <a:pPr lvl="2">
              <a:lnSpc>
                <a:spcPct val="90000"/>
              </a:lnSpc>
            </a:pPr>
            <a:r>
              <a:rPr lang="en-US" sz="2200" dirty="0" smtClean="0"/>
              <a:t>Iraq was ready to invade in 1961 after Kuwait was granted independence by Britain</a:t>
            </a:r>
          </a:p>
          <a:p>
            <a:pPr lvl="1">
              <a:lnSpc>
                <a:spcPct val="90000"/>
              </a:lnSpc>
            </a:pPr>
            <a:r>
              <a:rPr lang="en-US" sz="2600" dirty="0" smtClean="0"/>
              <a:t>2) </a:t>
            </a:r>
            <a:r>
              <a:rPr lang="en-US" sz="2600" dirty="0" smtClean="0"/>
              <a:t>Iraq </a:t>
            </a:r>
            <a:r>
              <a:rPr lang="en-US" sz="2600" dirty="0"/>
              <a:t>wants Kuwait to forgive debts Iraq owes from Iran-Iraq </a:t>
            </a:r>
            <a:r>
              <a:rPr lang="en-US" sz="2600" dirty="0" smtClean="0"/>
              <a:t>War</a:t>
            </a:r>
            <a:endParaRPr lang="en-US" sz="2600" dirty="0"/>
          </a:p>
          <a:p>
            <a:pPr lvl="2">
              <a:lnSpc>
                <a:spcPct val="90000"/>
              </a:lnSpc>
            </a:pPr>
            <a:r>
              <a:rPr lang="en-US" sz="2200" dirty="0" smtClean="0"/>
              <a:t>Claims </a:t>
            </a:r>
            <a:r>
              <a:rPr lang="en-US" sz="2200" dirty="0"/>
              <a:t>Kuwait actually owes Iraq for “defending” it against </a:t>
            </a:r>
            <a:r>
              <a:rPr lang="en-US" sz="2200" dirty="0" smtClean="0"/>
              <a:t>Iran</a:t>
            </a:r>
            <a:endParaRPr lang="en-US" sz="2200" dirty="0"/>
          </a:p>
          <a:p>
            <a:pPr lvl="1">
              <a:lnSpc>
                <a:spcPct val="90000"/>
              </a:lnSpc>
            </a:pPr>
            <a:r>
              <a:rPr lang="en-US" sz="2600" dirty="0" smtClean="0"/>
              <a:t>3) Iraq </a:t>
            </a:r>
            <a:r>
              <a:rPr lang="en-US" sz="2600" dirty="0"/>
              <a:t>accuses Kuwait of overproduction of oil/theft of Iraqi </a:t>
            </a:r>
            <a:r>
              <a:rPr lang="en-US" sz="2600" dirty="0" smtClean="0"/>
              <a:t>oil </a:t>
            </a:r>
            <a:endParaRPr lang="en-US" sz="2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2883">
                                            <p:txEl>
                                              <p:pRg st="0" end="0"/>
                                            </p:txEl>
                                          </p:spTgt>
                                        </p:tgtEl>
                                        <p:attrNameLst>
                                          <p:attrName>style.visibility</p:attrName>
                                        </p:attrNameLst>
                                      </p:cBhvr>
                                      <p:to>
                                        <p:strVal val="visible"/>
                                      </p:to>
                                    </p:set>
                                    <p:animEffect transition="in" filter="blinds(horizontal)">
                                      <p:cBhvr>
                                        <p:cTn id="7" dur="500"/>
                                        <p:tgtEl>
                                          <p:spTgt spid="12288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22883">
                                            <p:txEl>
                                              <p:pRg st="1" end="1"/>
                                            </p:txEl>
                                          </p:spTgt>
                                        </p:tgtEl>
                                        <p:attrNameLst>
                                          <p:attrName>style.visibility</p:attrName>
                                        </p:attrNameLst>
                                      </p:cBhvr>
                                      <p:to>
                                        <p:strVal val="visible"/>
                                      </p:to>
                                    </p:set>
                                    <p:animEffect transition="in" filter="blinds(horizontal)">
                                      <p:cBhvr>
                                        <p:cTn id="12" dur="500"/>
                                        <p:tgtEl>
                                          <p:spTgt spid="12288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22883">
                                            <p:txEl>
                                              <p:pRg st="2" end="2"/>
                                            </p:txEl>
                                          </p:spTgt>
                                        </p:tgtEl>
                                        <p:attrNameLst>
                                          <p:attrName>style.visibility</p:attrName>
                                        </p:attrNameLst>
                                      </p:cBhvr>
                                      <p:to>
                                        <p:strVal val="visible"/>
                                      </p:to>
                                    </p:set>
                                    <p:animEffect transition="in" filter="blinds(horizontal)">
                                      <p:cBhvr>
                                        <p:cTn id="17" dur="500"/>
                                        <p:tgtEl>
                                          <p:spTgt spid="12288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22883">
                                            <p:txEl>
                                              <p:pRg st="3" end="3"/>
                                            </p:txEl>
                                          </p:spTgt>
                                        </p:tgtEl>
                                        <p:attrNameLst>
                                          <p:attrName>style.visibility</p:attrName>
                                        </p:attrNameLst>
                                      </p:cBhvr>
                                      <p:to>
                                        <p:strVal val="visible"/>
                                      </p:to>
                                    </p:set>
                                    <p:animEffect transition="in" filter="blinds(horizontal)">
                                      <p:cBhvr>
                                        <p:cTn id="22" dur="500"/>
                                        <p:tgtEl>
                                          <p:spTgt spid="12288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22883">
                                            <p:txEl>
                                              <p:pRg st="4" end="4"/>
                                            </p:txEl>
                                          </p:spTgt>
                                        </p:tgtEl>
                                        <p:attrNameLst>
                                          <p:attrName>style.visibility</p:attrName>
                                        </p:attrNameLst>
                                      </p:cBhvr>
                                      <p:to>
                                        <p:strVal val="visible"/>
                                      </p:to>
                                    </p:set>
                                    <p:animEffect transition="in" filter="blinds(horizontal)">
                                      <p:cBhvr>
                                        <p:cTn id="27" dur="500"/>
                                        <p:tgtEl>
                                          <p:spTgt spid="12288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22883">
                                            <p:txEl>
                                              <p:pRg st="5" end="5"/>
                                            </p:txEl>
                                          </p:spTgt>
                                        </p:tgtEl>
                                        <p:attrNameLst>
                                          <p:attrName>style.visibility</p:attrName>
                                        </p:attrNameLst>
                                      </p:cBhvr>
                                      <p:to>
                                        <p:strVal val="visible"/>
                                      </p:to>
                                    </p:set>
                                    <p:animEffect transition="in" filter="blinds(horizontal)">
                                      <p:cBhvr>
                                        <p:cTn id="32" dur="500"/>
                                        <p:tgtEl>
                                          <p:spTgt spid="12288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22883">
                                            <p:txEl>
                                              <p:pRg st="6" end="6"/>
                                            </p:txEl>
                                          </p:spTgt>
                                        </p:tgtEl>
                                        <p:attrNameLst>
                                          <p:attrName>style.visibility</p:attrName>
                                        </p:attrNameLst>
                                      </p:cBhvr>
                                      <p:to>
                                        <p:strVal val="visible"/>
                                      </p:to>
                                    </p:set>
                                    <p:animEffect transition="in" filter="blinds(horizontal)">
                                      <p:cBhvr>
                                        <p:cTn id="37" dur="500"/>
                                        <p:tgtEl>
                                          <p:spTgt spid="12288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normAutofit/>
          </a:bodyPr>
          <a:lstStyle/>
          <a:p>
            <a:r>
              <a:rPr lang="en-US" dirty="0" smtClean="0"/>
              <a:t>Beginning of the conflict</a:t>
            </a:r>
            <a:endParaRPr lang="en-US" dirty="0"/>
          </a:p>
        </p:txBody>
      </p:sp>
      <p:sp>
        <p:nvSpPr>
          <p:cNvPr id="3" name="Content Placeholder 2"/>
          <p:cNvSpPr>
            <a:spLocks noGrp="1"/>
          </p:cNvSpPr>
          <p:nvPr>
            <p:ph idx="1"/>
          </p:nvPr>
        </p:nvSpPr>
        <p:spPr>
          <a:solidFill>
            <a:schemeClr val="bg1"/>
          </a:solidFill>
        </p:spPr>
        <p:txBody>
          <a:bodyPr>
            <a:normAutofit/>
          </a:bodyPr>
          <a:lstStyle/>
          <a:p>
            <a:r>
              <a:rPr lang="en-US" dirty="0" smtClean="0"/>
              <a:t>August 1990 </a:t>
            </a:r>
            <a:r>
              <a:rPr lang="en-US" dirty="0" smtClean="0">
                <a:sym typeface="Wingdings" pitchFamily="2" charset="2"/>
              </a:rPr>
              <a:t> </a:t>
            </a:r>
            <a:r>
              <a:rPr lang="en-US" b="1" u="sng" dirty="0" smtClean="0"/>
              <a:t>Saddam Hussein</a:t>
            </a:r>
            <a:r>
              <a:rPr lang="en-US" dirty="0" smtClean="0"/>
              <a:t>, the dictator of Iraq, </a:t>
            </a:r>
            <a:r>
              <a:rPr lang="en-US" dirty="0" smtClean="0"/>
              <a:t>invaded Kuwait</a:t>
            </a:r>
          </a:p>
          <a:p>
            <a:r>
              <a:rPr lang="en-US" dirty="0" smtClean="0"/>
              <a:t>January </a:t>
            </a:r>
            <a:r>
              <a:rPr lang="en-US" dirty="0" smtClean="0"/>
              <a:t>16, 1991 </a:t>
            </a:r>
            <a:r>
              <a:rPr lang="en-US" dirty="0" smtClean="0">
                <a:sym typeface="Wingdings" pitchFamily="2" charset="2"/>
              </a:rPr>
              <a:t> the US invaded Iraq </a:t>
            </a:r>
            <a:r>
              <a:rPr lang="en-US" dirty="0" smtClean="0">
                <a:sym typeface="Wingdings" pitchFamily="2" charset="2"/>
              </a:rPr>
              <a:t>because it </a:t>
            </a:r>
            <a:r>
              <a:rPr lang="en-US" dirty="0" smtClean="0">
                <a:sym typeface="Wingdings" pitchFamily="2" charset="2"/>
              </a:rPr>
              <a:t>was upholding the </a:t>
            </a:r>
            <a:r>
              <a:rPr lang="en-US" b="1" u="sng" dirty="0" smtClean="0">
                <a:sym typeface="Wingdings" pitchFamily="2" charset="2"/>
              </a:rPr>
              <a:t>Carter </a:t>
            </a:r>
            <a:r>
              <a:rPr lang="en-US" b="1" u="sng" dirty="0" smtClean="0">
                <a:sym typeface="Wingdings" pitchFamily="2" charset="2"/>
              </a:rPr>
              <a:t>Doctrine</a:t>
            </a:r>
          </a:p>
          <a:p>
            <a:pPr lvl="1"/>
            <a:r>
              <a:rPr lang="en-US" dirty="0" smtClean="0">
                <a:sym typeface="Wingdings" pitchFamily="2" charset="2"/>
              </a:rPr>
              <a:t>States </a:t>
            </a:r>
            <a:r>
              <a:rPr lang="en-US" dirty="0" smtClean="0">
                <a:sym typeface="Wingdings" pitchFamily="2" charset="2"/>
              </a:rPr>
              <a:t>that </a:t>
            </a:r>
            <a:r>
              <a:rPr lang="en-US" dirty="0" smtClean="0">
                <a:sym typeface="Wingdings" pitchFamily="2" charset="2"/>
              </a:rPr>
              <a:t>if any country tries to control the Persian Gulf region the US will see it as an attack on US interests and will use military force in response if necessary</a:t>
            </a:r>
            <a:endParaRPr lang="en-US" dirty="0" smtClean="0">
              <a:sym typeface="Wingdings" pitchFamily="2"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solidFill>
            <a:schemeClr val="bg1"/>
          </a:solidFill>
        </p:spPr>
        <p:txBody>
          <a:bodyPr/>
          <a:lstStyle/>
          <a:p>
            <a:r>
              <a:rPr lang="en-US" dirty="0" smtClean="0"/>
              <a:t>Using Deception to trick the Iraqis</a:t>
            </a:r>
            <a:endParaRPr lang="en-US" dirty="0"/>
          </a:p>
        </p:txBody>
      </p:sp>
      <p:pic>
        <p:nvPicPr>
          <p:cNvPr id="128004" name="Picture 4" descr="gulfwar3med.jpg (55806 bytes)"/>
          <p:cNvPicPr>
            <a:picLocks noGrp="1" noChangeAspect="1" noChangeArrowheads="1"/>
          </p:cNvPicPr>
          <p:nvPr>
            <p:ph sz="half" idx="2"/>
          </p:nvPr>
        </p:nvPicPr>
        <p:blipFill>
          <a:blip r:embed="rId2" cstate="print"/>
          <a:srcRect/>
          <a:stretch>
            <a:fillRect/>
          </a:stretch>
        </p:blipFill>
        <p:spPr>
          <a:xfrm>
            <a:off x="131748" y="1828800"/>
            <a:ext cx="5888052" cy="2971800"/>
          </a:xfrm>
          <a:noFill/>
          <a:ln/>
        </p:spPr>
      </p:pic>
      <p:sp>
        <p:nvSpPr>
          <p:cNvPr id="128005" name="Rectangle 5"/>
          <p:cNvSpPr>
            <a:spLocks noChangeArrowheads="1"/>
          </p:cNvSpPr>
          <p:nvPr/>
        </p:nvSpPr>
        <p:spPr bwMode="auto">
          <a:xfrm>
            <a:off x="6096000" y="1752600"/>
            <a:ext cx="2895600" cy="3048000"/>
          </a:xfrm>
          <a:prstGeom prst="rect">
            <a:avLst/>
          </a:prstGeom>
          <a:solidFill>
            <a:schemeClr val="bg1"/>
          </a:solidFill>
          <a:ln w="9525">
            <a:solidFill>
              <a:schemeClr val="tx1"/>
            </a:solidFill>
            <a:miter lim="800000"/>
            <a:headEnd/>
            <a:tailEnd/>
          </a:ln>
          <a:effectLst/>
        </p:spPr>
        <p:txBody>
          <a:bodyPr anchor="ctr"/>
          <a:lstStyle/>
          <a:p>
            <a:pPr algn="ctr"/>
            <a:r>
              <a:rPr lang="en-US" sz="2800" dirty="0">
                <a:solidFill>
                  <a:schemeClr val="tx2"/>
                </a:solidFill>
              </a:rPr>
              <a:t>Leaflets such as these deceived the Iraqis into thinking the main attack would be amphibious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lstStyle/>
          <a:p>
            <a:r>
              <a:rPr lang="en-US" dirty="0" smtClean="0"/>
              <a:t>Operation Desert Storm </a:t>
            </a:r>
            <a:endParaRPr lang="en-US" dirty="0"/>
          </a:p>
        </p:txBody>
      </p:sp>
      <p:sp>
        <p:nvSpPr>
          <p:cNvPr id="3" name="Content Placeholder 2"/>
          <p:cNvSpPr>
            <a:spLocks noGrp="1"/>
          </p:cNvSpPr>
          <p:nvPr>
            <p:ph idx="1"/>
          </p:nvPr>
        </p:nvSpPr>
        <p:spPr>
          <a:solidFill>
            <a:schemeClr val="bg1"/>
          </a:solidFill>
        </p:spPr>
        <p:txBody>
          <a:bodyPr>
            <a:normAutofit fontScale="92500" lnSpcReduction="10000"/>
          </a:bodyPr>
          <a:lstStyle/>
          <a:p>
            <a:r>
              <a:rPr lang="en-US" dirty="0" smtClean="0"/>
              <a:t>Our attack on Iraq as known to </a:t>
            </a:r>
            <a:r>
              <a:rPr lang="en-US" dirty="0" smtClean="0"/>
              <a:t>Americans</a:t>
            </a:r>
          </a:p>
          <a:p>
            <a:r>
              <a:rPr lang="en-US" dirty="0" smtClean="0"/>
              <a:t>6 </a:t>
            </a:r>
            <a:r>
              <a:rPr lang="en-US" dirty="0" smtClean="0"/>
              <a:t>weeks of bombing (USA bombing Iraq) and only </a:t>
            </a:r>
            <a:r>
              <a:rPr lang="en-US" b="1" u="sng" dirty="0" smtClean="0"/>
              <a:t>100 hours</a:t>
            </a:r>
            <a:r>
              <a:rPr lang="en-US" dirty="0" smtClean="0"/>
              <a:t> of ground </a:t>
            </a:r>
            <a:r>
              <a:rPr lang="en-US" dirty="0" smtClean="0"/>
              <a:t>war!</a:t>
            </a:r>
          </a:p>
          <a:p>
            <a:r>
              <a:rPr lang="en-US" dirty="0" smtClean="0"/>
              <a:t>Cease-fire </a:t>
            </a:r>
            <a:r>
              <a:rPr lang="en-US" dirty="0" smtClean="0"/>
              <a:t>issued by George Bush, Sr. on February 28, </a:t>
            </a:r>
            <a:r>
              <a:rPr lang="en-US" dirty="0" smtClean="0"/>
              <a:t>1991</a:t>
            </a:r>
          </a:p>
          <a:p>
            <a:r>
              <a:rPr lang="en-US" dirty="0" smtClean="0"/>
              <a:t>The </a:t>
            </a:r>
            <a:r>
              <a:rPr lang="en-US" dirty="0" smtClean="0"/>
              <a:t>war made </a:t>
            </a:r>
            <a:r>
              <a:rPr lang="en-US" b="1" u="sng" dirty="0" smtClean="0"/>
              <a:t>Hussein a hero </a:t>
            </a:r>
            <a:r>
              <a:rPr lang="en-US" dirty="0" smtClean="0"/>
              <a:t>to Arab and Muslim extremist groups </a:t>
            </a:r>
            <a:r>
              <a:rPr lang="en-US" dirty="0" smtClean="0">
                <a:sym typeface="Wingdings" pitchFamily="2" charset="2"/>
              </a:rPr>
              <a:t> to them, he stood up to the Western </a:t>
            </a:r>
            <a:r>
              <a:rPr lang="en-US" dirty="0" smtClean="0">
                <a:sym typeface="Wingdings" pitchFamily="2" charset="2"/>
              </a:rPr>
              <a:t>Powers</a:t>
            </a:r>
          </a:p>
          <a:p>
            <a:pPr lvl="1"/>
            <a:r>
              <a:rPr lang="en-US" dirty="0" smtClean="0">
                <a:sym typeface="Wingdings" pitchFamily="2" charset="2"/>
              </a:rPr>
              <a:t>These </a:t>
            </a:r>
            <a:r>
              <a:rPr lang="en-US" dirty="0" smtClean="0">
                <a:sym typeface="Wingdings" pitchFamily="2" charset="2"/>
              </a:rPr>
              <a:t>extremist groups start to resent U.S. involvement in Saudi Arabia</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a:xfrm>
            <a:off x="685800" y="76200"/>
            <a:ext cx="7772400" cy="1143000"/>
          </a:xfrm>
          <a:solidFill>
            <a:schemeClr val="bg1"/>
          </a:solidFill>
        </p:spPr>
        <p:txBody>
          <a:bodyPr/>
          <a:lstStyle/>
          <a:p>
            <a:r>
              <a:rPr lang="en-US" dirty="0"/>
              <a:t>Legacy of Desert Storm</a:t>
            </a:r>
          </a:p>
        </p:txBody>
      </p:sp>
      <p:sp>
        <p:nvSpPr>
          <p:cNvPr id="142339" name="Rectangle 3"/>
          <p:cNvSpPr>
            <a:spLocks noGrp="1" noChangeArrowheads="1"/>
          </p:cNvSpPr>
          <p:nvPr>
            <p:ph type="body" idx="1"/>
          </p:nvPr>
        </p:nvSpPr>
        <p:spPr>
          <a:xfrm>
            <a:off x="685800" y="1447800"/>
            <a:ext cx="7772400" cy="5257800"/>
          </a:xfrm>
          <a:solidFill>
            <a:schemeClr val="bg1"/>
          </a:solidFill>
        </p:spPr>
        <p:txBody>
          <a:bodyPr>
            <a:normAutofit/>
          </a:bodyPr>
          <a:lstStyle/>
          <a:p>
            <a:r>
              <a:rPr lang="en-US" sz="2800" dirty="0" smtClean="0"/>
              <a:t>In </a:t>
            </a:r>
            <a:r>
              <a:rPr lang="en-US" sz="2800" dirty="0"/>
              <a:t>100 hours of combat, American forces destroyed or captured more than 3,000 tanks, 1,400 armored carriers, and 2,200 artillery </a:t>
            </a:r>
            <a:r>
              <a:rPr lang="en-US" sz="2800" dirty="0" smtClean="0"/>
              <a:t>pieces</a:t>
            </a:r>
          </a:p>
          <a:p>
            <a:r>
              <a:rPr lang="en-US" sz="2800" dirty="0" smtClean="0"/>
              <a:t>C</a:t>
            </a:r>
            <a:r>
              <a:rPr lang="en-US" sz="2800" dirty="0" smtClean="0"/>
              <a:t>aptured </a:t>
            </a:r>
            <a:r>
              <a:rPr lang="en-US" sz="2800" dirty="0"/>
              <a:t>almost 20,000 square miles of </a:t>
            </a:r>
            <a:r>
              <a:rPr lang="en-US" sz="2800" dirty="0" smtClean="0"/>
              <a:t>territory</a:t>
            </a:r>
          </a:p>
          <a:p>
            <a:r>
              <a:rPr lang="en-US" sz="2800" dirty="0" smtClean="0"/>
              <a:t>Only </a:t>
            </a:r>
            <a:r>
              <a:rPr lang="en-US" sz="2800" dirty="0"/>
              <a:t>about 140 soldiers died in direct </a:t>
            </a:r>
            <a:r>
              <a:rPr lang="en-US" sz="2800" dirty="0" smtClean="0"/>
              <a:t>combat</a:t>
            </a:r>
          </a:p>
          <a:p>
            <a:r>
              <a:rPr lang="en-US" sz="2800" dirty="0" smtClean="0"/>
              <a:t>Erased </a:t>
            </a:r>
            <a:r>
              <a:rPr lang="en-US" sz="2800" dirty="0"/>
              <a:t>the “Vietnam Syndrome</a:t>
            </a:r>
            <a:r>
              <a:rPr lang="en-US" sz="2800" dirty="0" smtClean="0"/>
              <a:t>” </a:t>
            </a:r>
            <a:endParaRPr lang="en-US" sz="2800" dirty="0" smtClean="0">
              <a:sym typeface="Wingdings" pitchFamily="2" charset="2"/>
            </a:endParaRPr>
          </a:p>
          <a:p>
            <a:pPr lvl="1"/>
            <a:r>
              <a:rPr lang="en-US" sz="2400" dirty="0" smtClean="0">
                <a:sym typeface="Wingdings" pitchFamily="2" charset="2"/>
              </a:rPr>
              <a:t>the belief that the US will not gradually go into a questionable war without a clear objective, overwhelming military force, an endgame strategy, and (most important) the support of Congress and the American people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42339">
                                            <p:txEl>
                                              <p:pRg st="0" end="0"/>
                                            </p:txEl>
                                          </p:spTgt>
                                        </p:tgtEl>
                                        <p:attrNameLst>
                                          <p:attrName>style.visibility</p:attrName>
                                        </p:attrNameLst>
                                      </p:cBhvr>
                                      <p:to>
                                        <p:strVal val="visible"/>
                                      </p:to>
                                    </p:set>
                                    <p:animEffect transition="in" filter="blinds(horizontal)">
                                      <p:cBhvr>
                                        <p:cTn id="7" dur="500"/>
                                        <p:tgtEl>
                                          <p:spTgt spid="1423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42339">
                                            <p:txEl>
                                              <p:pRg st="1" end="1"/>
                                            </p:txEl>
                                          </p:spTgt>
                                        </p:tgtEl>
                                        <p:attrNameLst>
                                          <p:attrName>style.visibility</p:attrName>
                                        </p:attrNameLst>
                                      </p:cBhvr>
                                      <p:to>
                                        <p:strVal val="visible"/>
                                      </p:to>
                                    </p:set>
                                    <p:animEffect transition="in" filter="blinds(horizontal)">
                                      <p:cBhvr>
                                        <p:cTn id="12" dur="500"/>
                                        <p:tgtEl>
                                          <p:spTgt spid="1423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42339">
                                            <p:txEl>
                                              <p:pRg st="2" end="2"/>
                                            </p:txEl>
                                          </p:spTgt>
                                        </p:tgtEl>
                                        <p:attrNameLst>
                                          <p:attrName>style.visibility</p:attrName>
                                        </p:attrNameLst>
                                      </p:cBhvr>
                                      <p:to>
                                        <p:strVal val="visible"/>
                                      </p:to>
                                    </p:set>
                                    <p:animEffect transition="in" filter="blinds(horizontal)">
                                      <p:cBhvr>
                                        <p:cTn id="17" dur="500"/>
                                        <p:tgtEl>
                                          <p:spTgt spid="14233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42339">
                                            <p:txEl>
                                              <p:pRg st="3" end="3"/>
                                            </p:txEl>
                                          </p:spTgt>
                                        </p:tgtEl>
                                        <p:attrNameLst>
                                          <p:attrName>style.visibility</p:attrName>
                                        </p:attrNameLst>
                                      </p:cBhvr>
                                      <p:to>
                                        <p:strVal val="visible"/>
                                      </p:to>
                                    </p:set>
                                    <p:animEffect transition="in" filter="blinds(horizontal)">
                                      <p:cBhvr>
                                        <p:cTn id="22" dur="500"/>
                                        <p:tgtEl>
                                          <p:spTgt spid="14233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42339">
                                            <p:txEl>
                                              <p:pRg st="4" end="4"/>
                                            </p:txEl>
                                          </p:spTgt>
                                        </p:tgtEl>
                                        <p:attrNameLst>
                                          <p:attrName>style.visibility</p:attrName>
                                        </p:attrNameLst>
                                      </p:cBhvr>
                                      <p:to>
                                        <p:strVal val="visible"/>
                                      </p:to>
                                    </p:set>
                                    <p:animEffect transition="in" filter="blinds(horizontal)">
                                      <p:cBhvr>
                                        <p:cTn id="27" dur="500"/>
                                        <p:tgtEl>
                                          <p:spTgt spid="14233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solidFill>
            <a:schemeClr val="bg1"/>
          </a:solidFill>
        </p:spPr>
        <p:txBody>
          <a:bodyPr/>
          <a:lstStyle/>
          <a:p>
            <a:r>
              <a:rPr lang="en-US" dirty="0"/>
              <a:t>President </a:t>
            </a:r>
            <a:r>
              <a:rPr lang="en-US" dirty="0" smtClean="0"/>
              <a:t>Reagan during the 1980s</a:t>
            </a:r>
            <a:endParaRPr lang="en-US" dirty="0"/>
          </a:p>
        </p:txBody>
      </p:sp>
      <p:sp>
        <p:nvSpPr>
          <p:cNvPr id="114691" name="Rectangle 3"/>
          <p:cNvSpPr>
            <a:spLocks noGrp="1" noChangeArrowheads="1"/>
          </p:cNvSpPr>
          <p:nvPr>
            <p:ph type="body" sz="half" idx="1"/>
          </p:nvPr>
        </p:nvSpPr>
        <p:spPr>
          <a:xfrm>
            <a:off x="228600" y="1905000"/>
            <a:ext cx="4038600" cy="4343400"/>
          </a:xfrm>
          <a:solidFill>
            <a:schemeClr val="bg1"/>
          </a:solidFill>
          <a:ln>
            <a:solidFill>
              <a:schemeClr val="tx1"/>
            </a:solidFill>
          </a:ln>
        </p:spPr>
        <p:txBody>
          <a:bodyPr>
            <a:normAutofit/>
          </a:bodyPr>
          <a:lstStyle/>
          <a:p>
            <a:pPr>
              <a:lnSpc>
                <a:spcPct val="80000"/>
              </a:lnSpc>
            </a:pPr>
            <a:r>
              <a:rPr lang="en-US" sz="2400" dirty="0" smtClean="0"/>
              <a:t>Followed an anti-Soviet policy </a:t>
            </a:r>
          </a:p>
          <a:p>
            <a:pPr lvl="1">
              <a:lnSpc>
                <a:spcPct val="80000"/>
              </a:lnSpc>
            </a:pPr>
            <a:r>
              <a:rPr lang="en-US" sz="2000" dirty="0" smtClean="0"/>
              <a:t>Characterized </a:t>
            </a:r>
            <a:r>
              <a:rPr lang="en-US" sz="2000" dirty="0"/>
              <a:t>the Soviet Union as “the evil </a:t>
            </a:r>
            <a:r>
              <a:rPr lang="en-US" sz="2000" dirty="0" smtClean="0"/>
              <a:t>empire”</a:t>
            </a:r>
          </a:p>
          <a:p>
            <a:pPr lvl="1">
              <a:lnSpc>
                <a:spcPct val="80000"/>
              </a:lnSpc>
            </a:pPr>
            <a:r>
              <a:rPr lang="en-US" sz="2000" dirty="0" smtClean="0"/>
              <a:t>Dedicated </a:t>
            </a:r>
            <a:r>
              <a:rPr lang="en-US" sz="2000" dirty="0"/>
              <a:t>massive amounts of money to military spending </a:t>
            </a:r>
            <a:r>
              <a:rPr lang="en-US" sz="2000" dirty="0" smtClean="0"/>
              <a:t>(including “Star Wars”)</a:t>
            </a:r>
          </a:p>
          <a:p>
            <a:pPr lvl="1">
              <a:lnSpc>
                <a:spcPct val="80000"/>
              </a:lnSpc>
            </a:pPr>
            <a:r>
              <a:rPr lang="en-US" sz="2000" dirty="0" smtClean="0"/>
              <a:t>Successfully </a:t>
            </a:r>
            <a:r>
              <a:rPr lang="en-US" sz="2000" dirty="0"/>
              <a:t>confronted communist challenges in Grenada and Nicaragua</a:t>
            </a:r>
            <a:endParaRPr lang="en-US" sz="2400" dirty="0"/>
          </a:p>
        </p:txBody>
      </p:sp>
      <p:pic>
        <p:nvPicPr>
          <p:cNvPr id="114692" name="Picture 4">
            <a:hlinkClick r:id="rId2" action="ppaction://hlinkfile"/>
          </p:cNvPr>
          <p:cNvPicPr>
            <a:picLocks noGrp="1" noChangeAspect="1" noChangeArrowheads="1"/>
          </p:cNvPicPr>
          <p:nvPr>
            <p:ph sz="half" idx="2"/>
          </p:nvPr>
        </p:nvPicPr>
        <p:blipFill>
          <a:blip r:embed="rId3" cstate="print"/>
          <a:srcRect/>
          <a:stretch>
            <a:fillRect/>
          </a:stretch>
        </p:blipFill>
        <p:spPr>
          <a:xfrm>
            <a:off x="4648200" y="1828800"/>
            <a:ext cx="4038600" cy="3327400"/>
          </a:xfrm>
          <a:noFill/>
          <a:ln>
            <a:solidFill>
              <a:schemeClr val="tx1"/>
            </a:solidFill>
          </a:ln>
        </p:spPr>
      </p:pic>
      <p:sp>
        <p:nvSpPr>
          <p:cNvPr id="114693" name="Rectangle 5"/>
          <p:cNvSpPr>
            <a:spLocks noChangeArrowheads="1"/>
          </p:cNvSpPr>
          <p:nvPr/>
        </p:nvSpPr>
        <p:spPr bwMode="auto">
          <a:xfrm>
            <a:off x="5029200" y="5410200"/>
            <a:ext cx="3429000" cy="1143000"/>
          </a:xfrm>
          <a:prstGeom prst="rect">
            <a:avLst/>
          </a:prstGeom>
          <a:solidFill>
            <a:schemeClr val="bg1"/>
          </a:solidFill>
          <a:ln w="9525">
            <a:solidFill>
              <a:schemeClr val="tx1"/>
            </a:solidFill>
            <a:miter lim="800000"/>
            <a:headEnd/>
            <a:tailEnd/>
          </a:ln>
          <a:effectLst/>
        </p:spPr>
        <p:txBody>
          <a:bodyPr anchor="ctr"/>
          <a:lstStyle/>
          <a:p>
            <a:pPr algn="ctr"/>
            <a:r>
              <a:rPr lang="en-US" sz="2000" dirty="0"/>
              <a:t>Reagan delivers his “Mr. Gorbachev, Tear Down This Wall!” speech in </a:t>
            </a:r>
            <a:r>
              <a:rPr lang="en-US" sz="2000" dirty="0" smtClean="0"/>
              <a:t>June 1987</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4691">
                                            <p:txEl>
                                              <p:pRg st="0" end="0"/>
                                            </p:txEl>
                                          </p:spTgt>
                                        </p:tgtEl>
                                        <p:attrNameLst>
                                          <p:attrName>style.visibility</p:attrName>
                                        </p:attrNameLst>
                                      </p:cBhvr>
                                      <p:to>
                                        <p:strVal val="visible"/>
                                      </p:to>
                                    </p:set>
                                    <p:animEffect transition="in" filter="blinds(horizontal)">
                                      <p:cBhvr>
                                        <p:cTn id="7" dur="500"/>
                                        <p:tgtEl>
                                          <p:spTgt spid="1146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14691">
                                            <p:txEl>
                                              <p:pRg st="1" end="1"/>
                                            </p:txEl>
                                          </p:spTgt>
                                        </p:tgtEl>
                                        <p:attrNameLst>
                                          <p:attrName>style.visibility</p:attrName>
                                        </p:attrNameLst>
                                      </p:cBhvr>
                                      <p:to>
                                        <p:strVal val="visible"/>
                                      </p:to>
                                    </p:set>
                                    <p:animEffect transition="in" filter="blinds(horizontal)">
                                      <p:cBhvr>
                                        <p:cTn id="12" dur="500"/>
                                        <p:tgtEl>
                                          <p:spTgt spid="1146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14691">
                                            <p:txEl>
                                              <p:pRg st="2" end="2"/>
                                            </p:txEl>
                                          </p:spTgt>
                                        </p:tgtEl>
                                        <p:attrNameLst>
                                          <p:attrName>style.visibility</p:attrName>
                                        </p:attrNameLst>
                                      </p:cBhvr>
                                      <p:to>
                                        <p:strVal val="visible"/>
                                      </p:to>
                                    </p:set>
                                    <p:animEffect transition="in" filter="blinds(horizontal)">
                                      <p:cBhvr>
                                        <p:cTn id="17" dur="500"/>
                                        <p:tgtEl>
                                          <p:spTgt spid="1146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14691">
                                            <p:txEl>
                                              <p:pRg st="3" end="3"/>
                                            </p:txEl>
                                          </p:spTgt>
                                        </p:tgtEl>
                                        <p:attrNameLst>
                                          <p:attrName>style.visibility</p:attrName>
                                        </p:attrNameLst>
                                      </p:cBhvr>
                                      <p:to>
                                        <p:strVal val="visible"/>
                                      </p:to>
                                    </p:set>
                                    <p:animEffect transition="in" filter="blinds(horizontal)">
                                      <p:cBhvr>
                                        <p:cTn id="22" dur="500"/>
                                        <p:tgtEl>
                                          <p:spTgt spid="11469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114693">
                                            <p:txEl>
                                              <p:pRg st="0" end="0"/>
                                            </p:txEl>
                                          </p:spTgt>
                                        </p:tgtEl>
                                        <p:attrNameLst>
                                          <p:attrName>style.visibility</p:attrName>
                                        </p:attrNameLst>
                                      </p:cBhvr>
                                      <p:to>
                                        <p:strVal val="visible"/>
                                      </p:to>
                                    </p:set>
                                    <p:animEffect transition="in" filter="box(in)">
                                      <p:cBhvr>
                                        <p:cTn id="27" dur="500"/>
                                        <p:tgtEl>
                                          <p:spTgt spid="11469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a:solidFill>
            <a:schemeClr val="bg1"/>
          </a:solidFill>
        </p:spPr>
        <p:txBody>
          <a:bodyPr/>
          <a:lstStyle/>
          <a:p>
            <a:r>
              <a:rPr lang="en-US" dirty="0"/>
              <a:t>Iraq</a:t>
            </a:r>
          </a:p>
        </p:txBody>
      </p:sp>
      <p:sp>
        <p:nvSpPr>
          <p:cNvPr id="141315" name="Rectangle 3"/>
          <p:cNvSpPr>
            <a:spLocks noGrp="1" noChangeArrowheads="1"/>
          </p:cNvSpPr>
          <p:nvPr>
            <p:ph type="body" sz="half" idx="1"/>
          </p:nvPr>
        </p:nvSpPr>
        <p:spPr>
          <a:xfrm>
            <a:off x="457200" y="1905000"/>
            <a:ext cx="4114800" cy="4343400"/>
          </a:xfrm>
          <a:solidFill>
            <a:schemeClr val="bg1"/>
          </a:solidFill>
          <a:ln>
            <a:solidFill>
              <a:schemeClr val="tx1"/>
            </a:solidFill>
          </a:ln>
        </p:spPr>
        <p:txBody>
          <a:bodyPr/>
          <a:lstStyle/>
          <a:p>
            <a:pPr>
              <a:lnSpc>
                <a:spcPct val="90000"/>
              </a:lnSpc>
            </a:pPr>
            <a:r>
              <a:rPr lang="en-US" sz="2000" dirty="0"/>
              <a:t>The objective of Desert Storm was to liberate Kuwait, not to destroy the Iraqi army or remove Saddam</a:t>
            </a:r>
          </a:p>
          <a:p>
            <a:pPr>
              <a:lnSpc>
                <a:spcPct val="90000"/>
              </a:lnSpc>
            </a:pPr>
            <a:r>
              <a:rPr lang="en-US" sz="2000" dirty="0"/>
              <a:t>Even though the coalition experienced amazing military success, Saddam remained in power and crushed short-lived uprisings by the Kurds in the north and the </a:t>
            </a:r>
            <a:r>
              <a:rPr lang="en-US" sz="2000" dirty="0" err="1"/>
              <a:t>Shia</a:t>
            </a:r>
            <a:r>
              <a:rPr lang="en-US" sz="2000" dirty="0"/>
              <a:t> in the south</a:t>
            </a:r>
          </a:p>
          <a:p>
            <a:pPr>
              <a:lnSpc>
                <a:spcPct val="90000"/>
              </a:lnSpc>
            </a:pPr>
            <a:r>
              <a:rPr lang="en-US" sz="2000" dirty="0"/>
              <a:t>Iraqi Freedom would have the objective of changing the regime in Iraq</a:t>
            </a:r>
            <a:endParaRPr lang="en-US" sz="2400" dirty="0"/>
          </a:p>
        </p:txBody>
      </p:sp>
      <p:pic>
        <p:nvPicPr>
          <p:cNvPr id="141316" name="Picture 4" descr="Saddam Hussein insists that the Gulf War was a victory for Iraq"/>
          <p:cNvPicPr>
            <a:picLocks noGrp="1" noChangeAspect="1" noChangeArrowheads="1"/>
          </p:cNvPicPr>
          <p:nvPr>
            <p:ph sz="quarter" idx="2"/>
          </p:nvPr>
        </p:nvPicPr>
        <p:blipFill>
          <a:blip r:embed="rId2" cstate="print"/>
          <a:srcRect/>
          <a:stretch>
            <a:fillRect/>
          </a:stretch>
        </p:blipFill>
        <p:spPr>
          <a:xfrm>
            <a:off x="5105400" y="1676400"/>
            <a:ext cx="3967163" cy="2266950"/>
          </a:xfrm>
          <a:noFill/>
          <a:ln/>
        </p:spPr>
      </p:pic>
      <p:pic>
        <p:nvPicPr>
          <p:cNvPr id="141317" name="Picture 5" descr="Iraq army parade in Baghdad"/>
          <p:cNvPicPr>
            <a:picLocks noGrp="1" noChangeAspect="1" noChangeArrowheads="1"/>
          </p:cNvPicPr>
          <p:nvPr>
            <p:ph sz="quarter" idx="3"/>
          </p:nvPr>
        </p:nvPicPr>
        <p:blipFill>
          <a:blip r:embed="rId3" cstate="print"/>
          <a:srcRect/>
          <a:stretch>
            <a:fillRect/>
          </a:stretch>
        </p:blipFill>
        <p:spPr>
          <a:xfrm>
            <a:off x="5105400" y="4175125"/>
            <a:ext cx="3775075" cy="2265363"/>
          </a:xfrm>
          <a:no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lstStyle/>
          <a:p>
            <a:r>
              <a:rPr lang="en-US" dirty="0" smtClean="0"/>
              <a:t>Panama</a:t>
            </a:r>
            <a:endParaRPr lang="en-US" dirty="0"/>
          </a:p>
        </p:txBody>
      </p:sp>
      <p:sp>
        <p:nvSpPr>
          <p:cNvPr id="3" name="Content Placeholder 2"/>
          <p:cNvSpPr>
            <a:spLocks noGrp="1"/>
          </p:cNvSpPr>
          <p:nvPr>
            <p:ph idx="1"/>
          </p:nvPr>
        </p:nvSpPr>
        <p:spPr>
          <a:solidFill>
            <a:schemeClr val="bg1"/>
          </a:solidFill>
        </p:spPr>
        <p:txBody>
          <a:bodyPr>
            <a:normAutofit fontScale="77500" lnSpcReduction="20000"/>
          </a:bodyPr>
          <a:lstStyle/>
          <a:p>
            <a:r>
              <a:rPr lang="en-US" dirty="0" smtClean="0"/>
              <a:t>1978 = US under Carter agreed to give control of the Panama Canal back to Panama by the year 2000</a:t>
            </a:r>
          </a:p>
          <a:p>
            <a:pPr lvl="1"/>
            <a:r>
              <a:rPr lang="en-US" dirty="0" smtClean="0"/>
              <a:t>US wanted to make sure Panama’s </a:t>
            </a:r>
            <a:r>
              <a:rPr lang="en-US" dirty="0" err="1" smtClean="0"/>
              <a:t>gov’t</a:t>
            </a:r>
            <a:r>
              <a:rPr lang="en-US" dirty="0" smtClean="0"/>
              <a:t> was both stable and pro-American</a:t>
            </a:r>
          </a:p>
          <a:p>
            <a:r>
              <a:rPr lang="en-US" dirty="0" smtClean="0"/>
              <a:t>General Manuel Noriega, dictator of Panama = stopped cooperating with the US </a:t>
            </a:r>
          </a:p>
          <a:p>
            <a:pPr lvl="1"/>
            <a:r>
              <a:rPr lang="en-US" dirty="0" smtClean="0"/>
              <a:t>Helped drug traffickers, harassed US military personnel defending the canal</a:t>
            </a:r>
          </a:p>
          <a:p>
            <a:r>
              <a:rPr lang="en-US" dirty="0" smtClean="0"/>
              <a:t>Dec 1989, Bush ordered American troops to invade Panama</a:t>
            </a:r>
          </a:p>
          <a:p>
            <a:pPr lvl="1"/>
            <a:r>
              <a:rPr lang="en-US" dirty="0" smtClean="0"/>
              <a:t>Troops seize Noriega </a:t>
            </a:r>
            <a:r>
              <a:rPr lang="en-US" dirty="0" smtClean="0">
                <a:sym typeface="Wingdings" pitchFamily="2" charset="2"/>
              </a:rPr>
              <a:t> sent to US to stand trial on drug charges</a:t>
            </a:r>
          </a:p>
          <a:p>
            <a:pPr lvl="1"/>
            <a:r>
              <a:rPr lang="en-US" dirty="0" smtClean="0">
                <a:sym typeface="Wingdings" pitchFamily="2" charset="2"/>
              </a:rPr>
              <a:t>Troops help Panamanians hold elections and organize a new government</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solidFill>
            <a:schemeClr val="bg1"/>
          </a:solidFill>
        </p:spPr>
        <p:txBody>
          <a:bodyPr/>
          <a:lstStyle/>
          <a:p>
            <a:r>
              <a:rPr lang="en-US" dirty="0" smtClean="0"/>
              <a:t>Mikhail Gorbachev</a:t>
            </a:r>
            <a:endParaRPr lang="en-US" dirty="0"/>
          </a:p>
        </p:txBody>
      </p:sp>
      <p:sp>
        <p:nvSpPr>
          <p:cNvPr id="116739" name="Rectangle 3"/>
          <p:cNvSpPr>
            <a:spLocks noGrp="1" noChangeArrowheads="1"/>
          </p:cNvSpPr>
          <p:nvPr>
            <p:ph type="body" sz="half" idx="1"/>
          </p:nvPr>
        </p:nvSpPr>
        <p:spPr>
          <a:xfrm>
            <a:off x="381000" y="1676400"/>
            <a:ext cx="4572000" cy="4953000"/>
          </a:xfrm>
          <a:solidFill>
            <a:schemeClr val="bg1"/>
          </a:solidFill>
          <a:ln>
            <a:solidFill>
              <a:schemeClr val="tx1"/>
            </a:solidFill>
          </a:ln>
        </p:spPr>
        <p:txBody>
          <a:bodyPr>
            <a:noAutofit/>
          </a:bodyPr>
          <a:lstStyle/>
          <a:p>
            <a:pPr>
              <a:lnSpc>
                <a:spcPct val="80000"/>
              </a:lnSpc>
            </a:pPr>
            <a:r>
              <a:rPr lang="en-US" sz="2400" dirty="0" smtClean="0"/>
              <a:t>The USSR needed economic and political reforms</a:t>
            </a:r>
          </a:p>
          <a:p>
            <a:pPr>
              <a:lnSpc>
                <a:spcPct val="80000"/>
              </a:lnSpc>
            </a:pPr>
            <a:r>
              <a:rPr lang="en-US" sz="2400" dirty="0" smtClean="0"/>
              <a:t>Gorbachev started two policies:</a:t>
            </a:r>
          </a:p>
          <a:p>
            <a:pPr lvl="1">
              <a:lnSpc>
                <a:spcPct val="80000"/>
              </a:lnSpc>
            </a:pPr>
            <a:r>
              <a:rPr lang="en-US" sz="1800" b="1" u="sng" dirty="0" smtClean="0"/>
              <a:t>perestroika</a:t>
            </a:r>
            <a:r>
              <a:rPr lang="en-US" sz="1800" dirty="0" smtClean="0"/>
              <a:t> </a:t>
            </a:r>
            <a:r>
              <a:rPr lang="en-US" sz="1800" dirty="0"/>
              <a:t>(the “restructuring” or decentralizing of the </a:t>
            </a:r>
            <a:r>
              <a:rPr lang="en-US" sz="1800" dirty="0" smtClean="0"/>
              <a:t>economy)</a:t>
            </a:r>
          </a:p>
          <a:p>
            <a:pPr lvl="1">
              <a:lnSpc>
                <a:spcPct val="80000"/>
              </a:lnSpc>
            </a:pPr>
            <a:r>
              <a:rPr lang="en-US" sz="1800" b="1" u="sng" dirty="0" smtClean="0"/>
              <a:t>glasnost</a:t>
            </a:r>
            <a:r>
              <a:rPr lang="en-US" sz="1800" i="1" dirty="0" smtClean="0"/>
              <a:t> </a:t>
            </a:r>
            <a:r>
              <a:rPr lang="en-US" sz="1800" dirty="0" smtClean="0"/>
              <a:t>(“openness,” allowing more freedom of religion and speech, including allowing people to discuss politics openly</a:t>
            </a:r>
          </a:p>
          <a:p>
            <a:pPr>
              <a:lnSpc>
                <a:spcPct val="80000"/>
              </a:lnSpc>
            </a:pPr>
            <a:r>
              <a:rPr lang="en-US" sz="2400" dirty="0" smtClean="0"/>
              <a:t>Gorbachev’s </a:t>
            </a:r>
            <a:r>
              <a:rPr lang="en-US" sz="2400" dirty="0"/>
              <a:t>reforms </a:t>
            </a:r>
            <a:r>
              <a:rPr lang="en-US" sz="2400" dirty="0" smtClean="0"/>
              <a:t>were difficult </a:t>
            </a:r>
            <a:r>
              <a:rPr lang="en-US" sz="2400" dirty="0"/>
              <a:t>to </a:t>
            </a:r>
            <a:r>
              <a:rPr lang="en-US" sz="2400" dirty="0" smtClean="0"/>
              <a:t>put into action </a:t>
            </a:r>
            <a:endParaRPr lang="en-US" sz="2400" dirty="0"/>
          </a:p>
          <a:p>
            <a:pPr>
              <a:lnSpc>
                <a:spcPct val="80000"/>
              </a:lnSpc>
            </a:pPr>
            <a:r>
              <a:rPr lang="en-US" sz="2400" dirty="0" smtClean="0"/>
              <a:t>By </a:t>
            </a:r>
            <a:r>
              <a:rPr lang="en-US" sz="2400" dirty="0"/>
              <a:t>the summer of 1990, Gorbachev’s reforms </a:t>
            </a:r>
            <a:r>
              <a:rPr lang="en-US" sz="2400" dirty="0" smtClean="0"/>
              <a:t>were no longer being used</a:t>
            </a:r>
          </a:p>
        </p:txBody>
      </p:sp>
      <p:pic>
        <p:nvPicPr>
          <p:cNvPr id="116740" name="Picture 4" descr="gorbachevm"/>
          <p:cNvPicPr>
            <a:picLocks noGrp="1" noChangeAspect="1" noChangeArrowheads="1"/>
          </p:cNvPicPr>
          <p:nvPr>
            <p:ph sz="half" idx="2"/>
          </p:nvPr>
        </p:nvPicPr>
        <p:blipFill>
          <a:blip r:embed="rId2" cstate="print"/>
          <a:srcRect/>
          <a:stretch>
            <a:fillRect/>
          </a:stretch>
        </p:blipFill>
        <p:spPr>
          <a:xfrm>
            <a:off x="5484813" y="1798638"/>
            <a:ext cx="3049587" cy="4525962"/>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6739">
                                            <p:txEl>
                                              <p:pRg st="0" end="0"/>
                                            </p:txEl>
                                          </p:spTgt>
                                        </p:tgtEl>
                                        <p:attrNameLst>
                                          <p:attrName>style.visibility</p:attrName>
                                        </p:attrNameLst>
                                      </p:cBhvr>
                                      <p:to>
                                        <p:strVal val="visible"/>
                                      </p:to>
                                    </p:set>
                                    <p:animEffect transition="in" filter="blinds(horizontal)">
                                      <p:cBhvr>
                                        <p:cTn id="7" dur="500"/>
                                        <p:tgtEl>
                                          <p:spTgt spid="1167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16739">
                                            <p:txEl>
                                              <p:pRg st="1" end="1"/>
                                            </p:txEl>
                                          </p:spTgt>
                                        </p:tgtEl>
                                        <p:attrNameLst>
                                          <p:attrName>style.visibility</p:attrName>
                                        </p:attrNameLst>
                                      </p:cBhvr>
                                      <p:to>
                                        <p:strVal val="visible"/>
                                      </p:to>
                                    </p:set>
                                    <p:animEffect transition="in" filter="blinds(horizontal)">
                                      <p:cBhvr>
                                        <p:cTn id="12" dur="500"/>
                                        <p:tgtEl>
                                          <p:spTgt spid="1167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16739">
                                            <p:txEl>
                                              <p:pRg st="2" end="2"/>
                                            </p:txEl>
                                          </p:spTgt>
                                        </p:tgtEl>
                                        <p:attrNameLst>
                                          <p:attrName>style.visibility</p:attrName>
                                        </p:attrNameLst>
                                      </p:cBhvr>
                                      <p:to>
                                        <p:strVal val="visible"/>
                                      </p:to>
                                    </p:set>
                                    <p:animEffect transition="in" filter="blinds(horizontal)">
                                      <p:cBhvr>
                                        <p:cTn id="17" dur="500"/>
                                        <p:tgtEl>
                                          <p:spTgt spid="11673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16739">
                                            <p:txEl>
                                              <p:pRg st="3" end="3"/>
                                            </p:txEl>
                                          </p:spTgt>
                                        </p:tgtEl>
                                        <p:attrNameLst>
                                          <p:attrName>style.visibility</p:attrName>
                                        </p:attrNameLst>
                                      </p:cBhvr>
                                      <p:to>
                                        <p:strVal val="visible"/>
                                      </p:to>
                                    </p:set>
                                    <p:animEffect transition="in" filter="blinds(horizontal)">
                                      <p:cBhvr>
                                        <p:cTn id="22" dur="500"/>
                                        <p:tgtEl>
                                          <p:spTgt spid="11673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116739">
                                            <p:txEl>
                                              <p:pRg st="4" end="4"/>
                                            </p:txEl>
                                          </p:spTgt>
                                        </p:tgtEl>
                                        <p:attrNameLst>
                                          <p:attrName>style.visibility</p:attrName>
                                        </p:attrNameLst>
                                      </p:cBhvr>
                                      <p:to>
                                        <p:strVal val="visible"/>
                                      </p:to>
                                    </p:set>
                                    <p:animEffect transition="in" filter="box(in)">
                                      <p:cBhvr>
                                        <p:cTn id="27" dur="500"/>
                                        <p:tgtEl>
                                          <p:spTgt spid="11673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16739">
                                            <p:txEl>
                                              <p:pRg st="5" end="5"/>
                                            </p:txEl>
                                          </p:spTgt>
                                        </p:tgtEl>
                                        <p:attrNameLst>
                                          <p:attrName>style.visibility</p:attrName>
                                        </p:attrNameLst>
                                      </p:cBhvr>
                                      <p:to>
                                        <p:strVal val="visible"/>
                                      </p:to>
                                    </p:set>
                                    <p:animEffect transition="in" filter="blinds(horizontal)">
                                      <p:cBhvr>
                                        <p:cTn id="32" dur="500"/>
                                        <p:tgtEl>
                                          <p:spTgt spid="11673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solidFill>
            <a:schemeClr val="bg1"/>
          </a:solidFill>
        </p:spPr>
        <p:txBody>
          <a:bodyPr/>
          <a:lstStyle/>
          <a:p>
            <a:r>
              <a:rPr lang="en-US" dirty="0"/>
              <a:t>Collapse of the Soviet Empire</a:t>
            </a:r>
          </a:p>
        </p:txBody>
      </p:sp>
      <p:sp>
        <p:nvSpPr>
          <p:cNvPr id="117763" name="Rectangle 3"/>
          <p:cNvSpPr>
            <a:spLocks noGrp="1" noChangeArrowheads="1"/>
          </p:cNvSpPr>
          <p:nvPr>
            <p:ph type="body" sz="half" idx="1"/>
          </p:nvPr>
        </p:nvSpPr>
        <p:spPr>
          <a:xfrm>
            <a:off x="228600" y="1722438"/>
            <a:ext cx="3657600" cy="4830762"/>
          </a:xfrm>
          <a:solidFill>
            <a:schemeClr val="bg1"/>
          </a:solidFill>
          <a:ln>
            <a:solidFill>
              <a:schemeClr val="tx1"/>
            </a:solidFill>
          </a:ln>
        </p:spPr>
        <p:txBody>
          <a:bodyPr>
            <a:normAutofit/>
          </a:bodyPr>
          <a:lstStyle/>
          <a:p>
            <a:pPr>
              <a:lnSpc>
                <a:spcPct val="80000"/>
              </a:lnSpc>
            </a:pPr>
            <a:r>
              <a:rPr lang="en-US" sz="2400" dirty="0"/>
              <a:t>Revolutions broke out throughout eastern Europe </a:t>
            </a:r>
          </a:p>
          <a:p>
            <a:pPr lvl="1">
              <a:lnSpc>
                <a:spcPct val="80000"/>
              </a:lnSpc>
            </a:pPr>
            <a:r>
              <a:rPr lang="en-US" sz="2000" dirty="0" smtClean="0"/>
              <a:t>communist dictators are overthrown in Poland</a:t>
            </a:r>
            <a:r>
              <a:rPr lang="en-US" sz="2000" dirty="0"/>
              <a:t>, Bulgaria, and Romania </a:t>
            </a:r>
          </a:p>
          <a:p>
            <a:pPr lvl="1">
              <a:lnSpc>
                <a:spcPct val="80000"/>
              </a:lnSpc>
            </a:pPr>
            <a:r>
              <a:rPr lang="en-US" sz="2000" dirty="0" smtClean="0"/>
              <a:t>Czechoslovakia and Yugoslavia broke apart</a:t>
            </a:r>
          </a:p>
          <a:p>
            <a:pPr>
              <a:lnSpc>
                <a:spcPct val="80000"/>
              </a:lnSpc>
            </a:pPr>
            <a:r>
              <a:rPr lang="en-US" sz="2400" dirty="0" smtClean="0"/>
              <a:t>The </a:t>
            </a:r>
            <a:r>
              <a:rPr lang="en-US" sz="2400" dirty="0"/>
              <a:t>Berlin Wall came down on November 9, 1989 and East and West Germany united in 1990</a:t>
            </a:r>
          </a:p>
        </p:txBody>
      </p:sp>
      <p:sp>
        <p:nvSpPr>
          <p:cNvPr id="6" name="Content Placeholder 5"/>
          <p:cNvSpPr>
            <a:spLocks noGrp="1"/>
          </p:cNvSpPr>
          <p:nvPr>
            <p:ph sz="half" idx="2"/>
          </p:nvPr>
        </p:nvSpPr>
        <p:spPr/>
        <p:txBody>
          <a:bodyPr/>
          <a:lstStyle/>
          <a:p>
            <a:endParaRPr lang="en-US" dirty="0"/>
          </a:p>
        </p:txBody>
      </p:sp>
      <p:pic>
        <p:nvPicPr>
          <p:cNvPr id="32770" name="Picture 2" descr="http://therecoveringpolitician.com/wp-content/uploads/2013/03/berlin20wall20freedom.jpg"/>
          <p:cNvPicPr>
            <a:picLocks noChangeAspect="1" noChangeArrowheads="1"/>
          </p:cNvPicPr>
          <p:nvPr/>
        </p:nvPicPr>
        <p:blipFill>
          <a:blip r:embed="rId2" cstate="print"/>
          <a:srcRect/>
          <a:stretch>
            <a:fillRect/>
          </a:stretch>
        </p:blipFill>
        <p:spPr bwMode="auto">
          <a:xfrm>
            <a:off x="3962400" y="1828800"/>
            <a:ext cx="5105400" cy="4495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7763">
                                            <p:txEl>
                                              <p:pRg st="0" end="0"/>
                                            </p:txEl>
                                          </p:spTgt>
                                        </p:tgtEl>
                                        <p:attrNameLst>
                                          <p:attrName>style.visibility</p:attrName>
                                        </p:attrNameLst>
                                      </p:cBhvr>
                                      <p:to>
                                        <p:strVal val="visible"/>
                                      </p:to>
                                    </p:set>
                                    <p:animEffect transition="in" filter="blinds(horizontal)">
                                      <p:cBhvr>
                                        <p:cTn id="7" dur="500"/>
                                        <p:tgtEl>
                                          <p:spTgt spid="1177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17763">
                                            <p:txEl>
                                              <p:pRg st="1" end="1"/>
                                            </p:txEl>
                                          </p:spTgt>
                                        </p:tgtEl>
                                        <p:attrNameLst>
                                          <p:attrName>style.visibility</p:attrName>
                                        </p:attrNameLst>
                                      </p:cBhvr>
                                      <p:to>
                                        <p:strVal val="visible"/>
                                      </p:to>
                                    </p:set>
                                    <p:animEffect transition="in" filter="blinds(horizontal)">
                                      <p:cBhvr>
                                        <p:cTn id="12" dur="500"/>
                                        <p:tgtEl>
                                          <p:spTgt spid="11776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17763">
                                            <p:txEl>
                                              <p:pRg st="2" end="2"/>
                                            </p:txEl>
                                          </p:spTgt>
                                        </p:tgtEl>
                                        <p:attrNameLst>
                                          <p:attrName>style.visibility</p:attrName>
                                        </p:attrNameLst>
                                      </p:cBhvr>
                                      <p:to>
                                        <p:strVal val="visible"/>
                                      </p:to>
                                    </p:set>
                                    <p:animEffect transition="in" filter="blinds(horizontal)">
                                      <p:cBhvr>
                                        <p:cTn id="17" dur="500"/>
                                        <p:tgtEl>
                                          <p:spTgt spid="11776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17763">
                                            <p:txEl>
                                              <p:pRg st="3" end="3"/>
                                            </p:txEl>
                                          </p:spTgt>
                                        </p:tgtEl>
                                        <p:attrNameLst>
                                          <p:attrName>style.visibility</p:attrName>
                                        </p:attrNameLst>
                                      </p:cBhvr>
                                      <p:to>
                                        <p:strVal val="visible"/>
                                      </p:to>
                                    </p:set>
                                    <p:animEffect transition="in" filter="blinds(horizontal)">
                                      <p:cBhvr>
                                        <p:cTn id="22" dur="500"/>
                                        <p:tgtEl>
                                          <p:spTgt spid="11776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solidFill>
            <a:schemeClr val="bg1"/>
          </a:solidFill>
        </p:spPr>
        <p:txBody>
          <a:bodyPr/>
          <a:lstStyle/>
          <a:p>
            <a:r>
              <a:rPr lang="en-US" dirty="0" smtClean="0"/>
              <a:t>Collapse of the Soviet Union</a:t>
            </a:r>
            <a:endParaRPr lang="en-US" dirty="0"/>
          </a:p>
        </p:txBody>
      </p:sp>
      <p:sp>
        <p:nvSpPr>
          <p:cNvPr id="6" name="Content Placeholder 5"/>
          <p:cNvSpPr>
            <a:spLocks noGrp="1"/>
          </p:cNvSpPr>
          <p:nvPr>
            <p:ph idx="1"/>
          </p:nvPr>
        </p:nvSpPr>
        <p:spPr>
          <a:solidFill>
            <a:schemeClr val="bg1"/>
          </a:solidFill>
        </p:spPr>
        <p:txBody>
          <a:bodyPr>
            <a:normAutofit fontScale="92500" lnSpcReduction="20000"/>
          </a:bodyPr>
          <a:lstStyle/>
          <a:p>
            <a:r>
              <a:rPr lang="en-US" dirty="0" smtClean="0"/>
              <a:t>August 1991 = Soviet republics declare independence from the USSR</a:t>
            </a:r>
          </a:p>
          <a:p>
            <a:pPr lvl="1"/>
            <a:r>
              <a:rPr lang="en-US" dirty="0" smtClean="0"/>
              <a:t>Also in August = a group of Communist officials and army officers stages a </a:t>
            </a:r>
            <a:r>
              <a:rPr lang="en-US" b="1" u="sng" dirty="0" smtClean="0"/>
              <a:t>coup</a:t>
            </a:r>
            <a:r>
              <a:rPr lang="en-US" dirty="0" smtClean="0"/>
              <a:t> (overthrow of the government)</a:t>
            </a:r>
          </a:p>
          <a:p>
            <a:r>
              <a:rPr lang="en-US" dirty="0" smtClean="0"/>
              <a:t>Dec 1991 = Gorbachev announced the end of the Soviet Union</a:t>
            </a:r>
          </a:p>
          <a:p>
            <a:pPr lvl="1"/>
            <a:r>
              <a:rPr lang="en-US" b="1" u="sng" dirty="0" smtClean="0"/>
              <a:t>Boris Yeltsin</a:t>
            </a:r>
            <a:r>
              <a:rPr lang="en-US" dirty="0" smtClean="0"/>
              <a:t>, the 1</a:t>
            </a:r>
            <a:r>
              <a:rPr lang="en-US" baseline="30000" dirty="0" smtClean="0"/>
              <a:t>st</a:t>
            </a:r>
            <a:r>
              <a:rPr lang="en-US" dirty="0" smtClean="0"/>
              <a:t> President of the Russian Federation, outlawed the Communist Party in Russia</a:t>
            </a:r>
          </a:p>
          <a:p>
            <a:r>
              <a:rPr lang="en-US" dirty="0" smtClean="0"/>
              <a:t>US now the sole superpower in the world and free to use its military power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linds(horizontal)">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linds(horizontal)">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blinds(horizontal)">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blinds(horizontal)">
                                      <p:cBhvr>
                                        <p:cTn id="27"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a:solidFill>
            <a:schemeClr val="bg1"/>
          </a:solidFill>
        </p:spPr>
        <p:txBody>
          <a:bodyPr/>
          <a:lstStyle/>
          <a:p>
            <a:r>
              <a:rPr lang="en-US" dirty="0"/>
              <a:t>Collapse of the Soviet Empire</a:t>
            </a:r>
          </a:p>
        </p:txBody>
      </p:sp>
      <p:pic>
        <p:nvPicPr>
          <p:cNvPr id="118788" name="Picture 4" descr="1-2"/>
          <p:cNvPicPr>
            <a:picLocks noGrp="1" noChangeAspect="1" noChangeArrowheads="1"/>
          </p:cNvPicPr>
          <p:nvPr>
            <p:ph idx="1"/>
          </p:nvPr>
        </p:nvPicPr>
        <p:blipFill>
          <a:blip r:embed="rId2" cstate="print"/>
          <a:stretch>
            <a:fillRect/>
          </a:stretch>
        </p:blipFill>
        <p:spPr>
          <a:xfrm>
            <a:off x="304800" y="1447800"/>
            <a:ext cx="5303520" cy="4419600"/>
          </a:xfrm>
          <a:noFill/>
          <a:ln>
            <a:solidFill>
              <a:schemeClr val="tx1"/>
            </a:solidFill>
          </a:ln>
        </p:spPr>
      </p:pic>
      <p:sp>
        <p:nvSpPr>
          <p:cNvPr id="118789" name="Rectangle 5"/>
          <p:cNvSpPr>
            <a:spLocks noChangeArrowheads="1"/>
          </p:cNvSpPr>
          <p:nvPr/>
        </p:nvSpPr>
        <p:spPr bwMode="auto">
          <a:xfrm>
            <a:off x="5867400" y="2590800"/>
            <a:ext cx="2819400" cy="2057400"/>
          </a:xfrm>
          <a:prstGeom prst="rect">
            <a:avLst/>
          </a:prstGeom>
          <a:solidFill>
            <a:schemeClr val="bg1"/>
          </a:solidFill>
          <a:ln w="9525">
            <a:solidFill>
              <a:schemeClr val="tx1"/>
            </a:solidFill>
            <a:miter lim="800000"/>
            <a:headEnd/>
            <a:tailEnd/>
          </a:ln>
          <a:effectLst/>
        </p:spPr>
        <p:txBody>
          <a:bodyPr anchor="ctr"/>
          <a:lstStyle/>
          <a:p>
            <a:pPr algn="ctr"/>
            <a:r>
              <a:rPr lang="en-US" sz="2000" dirty="0">
                <a:solidFill>
                  <a:schemeClr val="tx2"/>
                </a:solidFill>
              </a:rPr>
              <a:t>AP photo of Boris </a:t>
            </a:r>
            <a:r>
              <a:rPr lang="en-US" sz="2000" dirty="0" err="1">
                <a:solidFill>
                  <a:schemeClr val="tx2"/>
                </a:solidFill>
              </a:rPr>
              <a:t>Yelstin</a:t>
            </a:r>
            <a:r>
              <a:rPr lang="en-US" sz="2000" dirty="0">
                <a:solidFill>
                  <a:schemeClr val="tx2"/>
                </a:solidFill>
              </a:rPr>
              <a:t> atop an armored personnel carrier encouraging resistance to the coup</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ctrTitle"/>
          </p:nvPr>
        </p:nvSpPr>
        <p:spPr>
          <a:xfrm>
            <a:off x="685800" y="1600200"/>
            <a:ext cx="7772400" cy="2438399"/>
          </a:xfrm>
          <a:solidFill>
            <a:schemeClr val="bg1"/>
          </a:solidFill>
        </p:spPr>
        <p:txBody>
          <a:bodyPr>
            <a:normAutofit/>
          </a:bodyPr>
          <a:lstStyle/>
          <a:p>
            <a:r>
              <a:rPr lang="en-US" sz="4000" dirty="0"/>
              <a:t>The New World </a:t>
            </a:r>
            <a:r>
              <a:rPr lang="en-US" sz="4000" dirty="0" smtClean="0"/>
              <a:t>Order</a:t>
            </a:r>
            <a:r>
              <a:rPr lang="en-US" sz="4000" dirty="0"/>
              <a:t/>
            </a:r>
            <a:br>
              <a:rPr lang="en-US" sz="4000" dirty="0"/>
            </a:br>
            <a:r>
              <a:rPr lang="en-US" sz="4000" dirty="0"/>
              <a:t/>
            </a:r>
            <a:br>
              <a:rPr lang="en-US" sz="4000" dirty="0"/>
            </a:br>
            <a:r>
              <a:rPr lang="en-US" sz="3200" dirty="0"/>
              <a:t>Theme: International cooperation and military intervention in the post-Cold War era</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a:solidFill>
            <a:schemeClr val="bg1"/>
          </a:solidFill>
        </p:spPr>
        <p:txBody>
          <a:bodyPr/>
          <a:lstStyle/>
          <a:p>
            <a:r>
              <a:rPr lang="en-US" dirty="0"/>
              <a:t>“New World Order”</a:t>
            </a:r>
          </a:p>
        </p:txBody>
      </p:sp>
      <p:sp>
        <p:nvSpPr>
          <p:cNvPr id="189443" name="Rectangle 3"/>
          <p:cNvSpPr>
            <a:spLocks noGrp="1" noChangeArrowheads="1"/>
          </p:cNvSpPr>
          <p:nvPr>
            <p:ph type="body" idx="1"/>
          </p:nvPr>
        </p:nvSpPr>
        <p:spPr>
          <a:solidFill>
            <a:schemeClr val="bg1"/>
          </a:solidFill>
        </p:spPr>
        <p:txBody>
          <a:bodyPr/>
          <a:lstStyle/>
          <a:p>
            <a:pPr>
              <a:lnSpc>
                <a:spcPct val="90000"/>
              </a:lnSpc>
            </a:pPr>
            <a:r>
              <a:rPr lang="en-US" sz="2800" dirty="0"/>
              <a:t>“We stand today at a unique and extraordinary moment. The crisis in the Persian Gulf, as grave as it is, also offers a rare opportunity to move toward an historic period of cooperation. Out of these troubled times, our fifth objective -- a new world order -- can emerge: a new era -- freer from the threat of terror, stronger in the pursuit of justice, and more secure in the quest for peace. An era in which the nations of the world, East and West, North and South, can prosper and live in harmony.…</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a:solidFill>
            <a:schemeClr val="bg1"/>
          </a:solidFill>
        </p:spPr>
        <p:txBody>
          <a:bodyPr/>
          <a:lstStyle/>
          <a:p>
            <a:r>
              <a:rPr lang="en-US" dirty="0"/>
              <a:t>“New World Order”</a:t>
            </a:r>
          </a:p>
        </p:txBody>
      </p:sp>
      <p:sp>
        <p:nvSpPr>
          <p:cNvPr id="190467" name="Rectangle 3"/>
          <p:cNvSpPr>
            <a:spLocks noGrp="1" noChangeArrowheads="1"/>
          </p:cNvSpPr>
          <p:nvPr>
            <p:ph type="body" idx="1"/>
          </p:nvPr>
        </p:nvSpPr>
        <p:spPr>
          <a:solidFill>
            <a:schemeClr val="bg1"/>
          </a:solidFill>
        </p:spPr>
        <p:txBody>
          <a:bodyPr/>
          <a:lstStyle/>
          <a:p>
            <a:pPr>
              <a:lnSpc>
                <a:spcPct val="90000"/>
              </a:lnSpc>
            </a:pPr>
            <a:r>
              <a:rPr lang="en-US" sz="2800" dirty="0"/>
              <a:t>….A hundred generations have searched for this elusive path to peace, while a thousand wars raged across the span of human endeavor. Today that new world is struggling to be born, a world quite different from the one we’ve known. A world where the rule of law supplants the rule of the jungle. A world in which nations recognize the shared responsibility for freedom and justice. A world where the strong respect the rights of the weak.” </a:t>
            </a:r>
          </a:p>
          <a:p>
            <a:pPr lvl="1">
              <a:lnSpc>
                <a:spcPct val="90000"/>
              </a:lnSpc>
            </a:pPr>
            <a:r>
              <a:rPr lang="en-US" sz="2400" dirty="0"/>
              <a:t>President George H. W. Bush Sept 11, 1990</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5857</TotalTime>
  <Words>1243</Words>
  <Application>Microsoft Office PowerPoint</Application>
  <PresentationFormat>On-screen Show (4:3)</PresentationFormat>
  <Paragraphs>97</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Slide 1</vt:lpstr>
      <vt:lpstr>President Reagan during the 1980s</vt:lpstr>
      <vt:lpstr>Mikhail Gorbachev</vt:lpstr>
      <vt:lpstr>Collapse of the Soviet Empire</vt:lpstr>
      <vt:lpstr>Collapse of the Soviet Union</vt:lpstr>
      <vt:lpstr>Collapse of the Soviet Empire</vt:lpstr>
      <vt:lpstr>The New World Order  Theme: International cooperation and military intervention in the post-Cold War era</vt:lpstr>
      <vt:lpstr>“New World Order”</vt:lpstr>
      <vt:lpstr>“New World Order”</vt:lpstr>
      <vt:lpstr>Post-Cold War Environment</vt:lpstr>
      <vt:lpstr>Slide 11</vt:lpstr>
      <vt:lpstr>Tragedy in Tiananmen Square</vt:lpstr>
      <vt:lpstr>The Persian Gulf War/Operation Desert Storm </vt:lpstr>
      <vt:lpstr>The Middle East</vt:lpstr>
      <vt:lpstr>Background</vt:lpstr>
      <vt:lpstr>Beginning of the conflict</vt:lpstr>
      <vt:lpstr>Using Deception to trick the Iraqis</vt:lpstr>
      <vt:lpstr>Operation Desert Storm </vt:lpstr>
      <vt:lpstr>Legacy of Desert Storm</vt:lpstr>
      <vt:lpstr>Iraq</vt:lpstr>
      <vt:lpstr>Panama</vt:lpstr>
    </vt:vector>
  </TitlesOfParts>
  <Company>Peabody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Today’s Agenda </dc:title>
  <dc:creator>Administrator</dc:creator>
  <cp:lastModifiedBy>Administrator</cp:lastModifiedBy>
  <cp:revision>10</cp:revision>
  <dcterms:created xsi:type="dcterms:W3CDTF">2013-05-22T18:23:42Z</dcterms:created>
  <dcterms:modified xsi:type="dcterms:W3CDTF">2013-05-27T21:35:53Z</dcterms:modified>
</cp:coreProperties>
</file>